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4"/>
  </p:notesMasterIdLst>
  <p:sldIdLst>
    <p:sldId id="268" r:id="rId5"/>
    <p:sldId id="313" r:id="rId6"/>
    <p:sldId id="314" r:id="rId7"/>
    <p:sldId id="312" r:id="rId8"/>
    <p:sldId id="316" r:id="rId9"/>
    <p:sldId id="318" r:id="rId10"/>
    <p:sldId id="317" r:id="rId11"/>
    <p:sldId id="320" r:id="rId12"/>
    <p:sldId id="319" r:id="rId13"/>
    <p:sldId id="323" r:id="rId14"/>
    <p:sldId id="324" r:id="rId15"/>
    <p:sldId id="321" r:id="rId16"/>
    <p:sldId id="325" r:id="rId17"/>
    <p:sldId id="326" r:id="rId18"/>
    <p:sldId id="334" r:id="rId19"/>
    <p:sldId id="322" r:id="rId20"/>
    <p:sldId id="333" r:id="rId21"/>
    <p:sldId id="335" r:id="rId22"/>
    <p:sldId id="3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5193" autoAdjust="0"/>
  </p:normalViewPr>
  <p:slideViewPr>
    <p:cSldViewPr snapToGrid="0">
      <p:cViewPr varScale="1">
        <p:scale>
          <a:sx n="79" d="100"/>
          <a:sy n="79" d="100"/>
        </p:scale>
        <p:origin x="6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BB34F-AA8F-478D-96BD-9A26941EF428}"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99705-490D-4289-87E2-EEE885155707}" type="slidenum">
              <a:rPr lang="en-US" smtClean="0"/>
              <a:t>‹#›</a:t>
            </a:fld>
            <a:endParaRPr lang="en-US"/>
          </a:p>
        </p:txBody>
      </p:sp>
    </p:spTree>
    <p:extLst>
      <p:ext uri="{BB962C8B-B14F-4D97-AF65-F5344CB8AC3E}">
        <p14:creationId xmlns:p14="http://schemas.microsoft.com/office/powerpoint/2010/main" val="305497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a:t>
            </a:fld>
            <a:endParaRPr lang="en-US"/>
          </a:p>
        </p:txBody>
      </p:sp>
    </p:spTree>
    <p:extLst>
      <p:ext uri="{BB962C8B-B14F-4D97-AF65-F5344CB8AC3E}">
        <p14:creationId xmlns:p14="http://schemas.microsoft.com/office/powerpoint/2010/main" val="270424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10</a:t>
            </a:fld>
            <a:endParaRPr lang="en-US"/>
          </a:p>
        </p:txBody>
      </p:sp>
    </p:spTree>
    <p:extLst>
      <p:ext uri="{BB962C8B-B14F-4D97-AF65-F5344CB8AC3E}">
        <p14:creationId xmlns:p14="http://schemas.microsoft.com/office/powerpoint/2010/main" val="64067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11</a:t>
            </a:fld>
            <a:endParaRPr lang="en-US"/>
          </a:p>
        </p:txBody>
      </p:sp>
    </p:spTree>
    <p:extLst>
      <p:ext uri="{BB962C8B-B14F-4D97-AF65-F5344CB8AC3E}">
        <p14:creationId xmlns:p14="http://schemas.microsoft.com/office/powerpoint/2010/main" val="346981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12</a:t>
            </a:fld>
            <a:endParaRPr lang="en-US"/>
          </a:p>
        </p:txBody>
      </p:sp>
    </p:spTree>
    <p:extLst>
      <p:ext uri="{BB962C8B-B14F-4D97-AF65-F5344CB8AC3E}">
        <p14:creationId xmlns:p14="http://schemas.microsoft.com/office/powerpoint/2010/main" val="142077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13</a:t>
            </a:fld>
            <a:endParaRPr lang="en-US"/>
          </a:p>
        </p:txBody>
      </p:sp>
    </p:spTree>
    <p:extLst>
      <p:ext uri="{BB962C8B-B14F-4D97-AF65-F5344CB8AC3E}">
        <p14:creationId xmlns:p14="http://schemas.microsoft.com/office/powerpoint/2010/main" val="129799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14</a:t>
            </a:fld>
            <a:endParaRPr lang="en-US"/>
          </a:p>
        </p:txBody>
      </p:sp>
    </p:spTree>
    <p:extLst>
      <p:ext uri="{BB962C8B-B14F-4D97-AF65-F5344CB8AC3E}">
        <p14:creationId xmlns:p14="http://schemas.microsoft.com/office/powerpoint/2010/main" val="22556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15</a:t>
            </a:fld>
            <a:endParaRPr lang="en-US"/>
          </a:p>
        </p:txBody>
      </p:sp>
    </p:spTree>
    <p:extLst>
      <p:ext uri="{BB962C8B-B14F-4D97-AF65-F5344CB8AC3E}">
        <p14:creationId xmlns:p14="http://schemas.microsoft.com/office/powerpoint/2010/main" val="335590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16</a:t>
            </a:fld>
            <a:endParaRPr lang="en-US"/>
          </a:p>
        </p:txBody>
      </p:sp>
    </p:spTree>
    <p:extLst>
      <p:ext uri="{BB962C8B-B14F-4D97-AF65-F5344CB8AC3E}">
        <p14:creationId xmlns:p14="http://schemas.microsoft.com/office/powerpoint/2010/main" val="2372614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If this can help any one then…..People whose patient dialogues and teaching has shaped my understanding of ACT</a:t>
            </a:r>
          </a:p>
        </p:txBody>
      </p:sp>
      <p:sp>
        <p:nvSpPr>
          <p:cNvPr id="4" name="Slide Number Placeholder 3"/>
          <p:cNvSpPr>
            <a:spLocks noGrp="1"/>
          </p:cNvSpPr>
          <p:nvPr>
            <p:ph type="sldNum" sz="quarter" idx="5"/>
          </p:nvPr>
        </p:nvSpPr>
        <p:spPr/>
        <p:txBody>
          <a:bodyPr/>
          <a:lstStyle/>
          <a:p>
            <a:fld id="{F08E7FA7-A702-4034-943C-CFB1CDC2A443}" type="slidenum">
              <a:rPr lang="en-US" smtClean="0"/>
              <a:t>17</a:t>
            </a:fld>
            <a:endParaRPr lang="en-US" dirty="0"/>
          </a:p>
        </p:txBody>
      </p:sp>
    </p:spTree>
    <p:extLst>
      <p:ext uri="{BB962C8B-B14F-4D97-AF65-F5344CB8AC3E}">
        <p14:creationId xmlns:p14="http://schemas.microsoft.com/office/powerpoint/2010/main" val="40425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2</a:t>
            </a:fld>
            <a:endParaRPr lang="en-US"/>
          </a:p>
        </p:txBody>
      </p:sp>
    </p:spTree>
    <p:extLst>
      <p:ext uri="{BB962C8B-B14F-4D97-AF65-F5344CB8AC3E}">
        <p14:creationId xmlns:p14="http://schemas.microsoft.com/office/powerpoint/2010/main" val="175541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900"/>
              <a:buFont typeface="Calibri"/>
              <a:buNone/>
            </a:pPr>
            <a:endParaRPr lang="en-US" dirty="0">
              <a:solidFill>
                <a:srgbClr val="FFFFFF"/>
              </a:solidFill>
            </a:endParaRPr>
          </a:p>
          <a:p>
            <a:pPr marL="0" lvl="0" indent="0" algn="l" rtl="0">
              <a:spcBef>
                <a:spcPts val="0"/>
              </a:spcBef>
              <a:spcAft>
                <a:spcPts val="0"/>
              </a:spcAft>
              <a:buClr>
                <a:schemeClr val="dk1"/>
              </a:buClr>
              <a:buSzPts val="900"/>
              <a:buFont typeface="Calibri"/>
              <a:buNone/>
            </a:pPr>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3</a:t>
            </a:fld>
            <a:endParaRPr lang="en-US"/>
          </a:p>
        </p:txBody>
      </p:sp>
    </p:spTree>
    <p:extLst>
      <p:ext uri="{BB962C8B-B14F-4D97-AF65-F5344CB8AC3E}">
        <p14:creationId xmlns:p14="http://schemas.microsoft.com/office/powerpoint/2010/main" val="171842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4</a:t>
            </a:fld>
            <a:endParaRPr lang="en-US"/>
          </a:p>
        </p:txBody>
      </p:sp>
    </p:spTree>
    <p:extLst>
      <p:ext uri="{BB962C8B-B14F-4D97-AF65-F5344CB8AC3E}">
        <p14:creationId xmlns:p14="http://schemas.microsoft.com/office/powerpoint/2010/main" val="326858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5</a:t>
            </a:fld>
            <a:endParaRPr lang="en-US"/>
          </a:p>
        </p:txBody>
      </p:sp>
    </p:spTree>
    <p:extLst>
      <p:ext uri="{BB962C8B-B14F-4D97-AF65-F5344CB8AC3E}">
        <p14:creationId xmlns:p14="http://schemas.microsoft.com/office/powerpoint/2010/main" val="184495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6</a:t>
            </a:fld>
            <a:endParaRPr lang="en-US"/>
          </a:p>
        </p:txBody>
      </p:sp>
    </p:spTree>
    <p:extLst>
      <p:ext uri="{BB962C8B-B14F-4D97-AF65-F5344CB8AC3E}">
        <p14:creationId xmlns:p14="http://schemas.microsoft.com/office/powerpoint/2010/main" val="97787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7</a:t>
            </a:fld>
            <a:endParaRPr lang="en-US"/>
          </a:p>
        </p:txBody>
      </p:sp>
    </p:spTree>
    <p:extLst>
      <p:ext uri="{BB962C8B-B14F-4D97-AF65-F5344CB8AC3E}">
        <p14:creationId xmlns:p14="http://schemas.microsoft.com/office/powerpoint/2010/main" val="118119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8</a:t>
            </a:fld>
            <a:endParaRPr lang="en-US"/>
          </a:p>
        </p:txBody>
      </p:sp>
    </p:spTree>
    <p:extLst>
      <p:ext uri="{BB962C8B-B14F-4D97-AF65-F5344CB8AC3E}">
        <p14:creationId xmlns:p14="http://schemas.microsoft.com/office/powerpoint/2010/main" val="182266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99705-490D-4289-87E2-EEE885155707}" type="slidenum">
              <a:rPr lang="en-US" smtClean="0"/>
              <a:t>9</a:t>
            </a:fld>
            <a:endParaRPr lang="en-US"/>
          </a:p>
        </p:txBody>
      </p:sp>
    </p:spTree>
    <p:extLst>
      <p:ext uri="{BB962C8B-B14F-4D97-AF65-F5344CB8AC3E}">
        <p14:creationId xmlns:p14="http://schemas.microsoft.com/office/powerpoint/2010/main" val="48062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dJnwa9xvqMg?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16/j.jcbs.2018.08.01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26558" y="639098"/>
            <a:ext cx="5550793" cy="3571186"/>
          </a:xfrm>
        </p:spPr>
        <p:txBody>
          <a:bodyPr>
            <a:normAutofit/>
          </a:bodyPr>
          <a:lstStyle/>
          <a:p>
            <a:r>
              <a:rPr lang="en-US" sz="5000" u="sng" dirty="0">
                <a:latin typeface="Abadi Extra Light" panose="020B0204020104020204" pitchFamily="34" charset="0"/>
              </a:rPr>
              <a:t>T</a:t>
            </a:r>
            <a:r>
              <a:rPr lang="en-US" sz="5000" b="0" u="sng" dirty="0">
                <a:latin typeface="Abadi Extra Light" panose="020B0204020104020204" pitchFamily="34" charset="0"/>
              </a:rPr>
              <a:t>he self after trauma:</a:t>
            </a:r>
            <a:r>
              <a:rPr lang="en-US" sz="5000" u="sng" dirty="0">
                <a:latin typeface="Abadi Extra Light" panose="020B0204020104020204" pitchFamily="34" charset="0"/>
              </a:rPr>
              <a:t> </a:t>
            </a:r>
            <a:r>
              <a:rPr lang="en-US" sz="5000" dirty="0">
                <a:latin typeface="Abadi Extra Light" panose="020B0204020104020204" pitchFamily="34" charset="0"/>
              </a:rPr>
              <a:t>a practical look at the clinical applications  of ACT</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7362899" y="4911063"/>
            <a:ext cx="4829101" cy="1162222"/>
          </a:xfrm>
        </p:spPr>
        <p:txBody>
          <a:bodyPr>
            <a:normAutofit/>
          </a:bodyPr>
          <a:lstStyle/>
          <a:p>
            <a:pPr marL="0" lvl="0" indent="0" rtl="0">
              <a:spcBef>
                <a:spcPts val="800"/>
              </a:spcBef>
              <a:spcAft>
                <a:spcPts val="0"/>
              </a:spcAft>
              <a:buNone/>
            </a:pPr>
            <a:r>
              <a:rPr lang="en-US" dirty="0">
                <a:solidFill>
                  <a:schemeClr val="tx1">
                    <a:lumMod val="85000"/>
                    <a:lumOff val="15000"/>
                  </a:schemeClr>
                </a:solidFill>
              </a:rPr>
              <a:t>Ashley Greenwell, PhD</a:t>
            </a:r>
          </a:p>
          <a:p>
            <a:pPr marL="0" lvl="0" indent="0" rtl="0">
              <a:spcBef>
                <a:spcPts val="800"/>
              </a:spcBef>
              <a:spcAft>
                <a:spcPts val="0"/>
              </a:spcAft>
              <a:buNone/>
            </a:pPr>
            <a:r>
              <a:rPr lang="en-US" dirty="0">
                <a:solidFill>
                  <a:schemeClr val="tx1">
                    <a:lumMod val="85000"/>
                    <a:lumOff val="15000"/>
                  </a:schemeClr>
                </a:solidFill>
              </a:rPr>
              <a:t>Trauma Psychologist</a:t>
            </a:r>
          </a:p>
        </p:txBody>
      </p:sp>
      <p:pic>
        <p:nvPicPr>
          <p:cNvPr id="1028" name="Picture 4" descr="Iconic Artists Who Have Immortalized Themselves Through Famous  Self-Portraits | Famous self portraits, Famous artists paintings,  Portraiture painting">
            <a:extLst>
              <a:ext uri="{FF2B5EF4-FFF2-40B4-BE49-F238E27FC236}">
                <a16:creationId xmlns:a16="http://schemas.microsoft.com/office/drawing/2014/main" id="{F811344E-26A4-4289-91F7-14D859F07A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67"/>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logo&#10;&#10;Description automatically generated">
            <a:extLst>
              <a:ext uri="{FF2B5EF4-FFF2-40B4-BE49-F238E27FC236}">
                <a16:creationId xmlns:a16="http://schemas.microsoft.com/office/drawing/2014/main" id="{0D2DC0DD-C4B3-49C1-A38C-7E203487C213}"/>
              </a:ext>
            </a:extLst>
          </p:cNvPr>
          <p:cNvPicPr>
            <a:picLocks noChangeAspect="1"/>
          </p:cNvPicPr>
          <p:nvPr/>
        </p:nvPicPr>
        <p:blipFill>
          <a:blip r:embed="rId5"/>
          <a:stretch>
            <a:fillRect/>
          </a:stretch>
        </p:blipFill>
        <p:spPr>
          <a:xfrm>
            <a:off x="10515600" y="6027537"/>
            <a:ext cx="1381262" cy="594132"/>
          </a:xfrm>
          <a:prstGeom prst="rect">
            <a:avLst/>
          </a:prstGeom>
        </p:spPr>
      </p:pic>
      <p:sp>
        <p:nvSpPr>
          <p:cNvPr id="7" name="TextBox 6">
            <a:extLst>
              <a:ext uri="{FF2B5EF4-FFF2-40B4-BE49-F238E27FC236}">
                <a16:creationId xmlns:a16="http://schemas.microsoft.com/office/drawing/2014/main" id="{7FB1DF0A-185A-4F33-93DC-F08A21F827BF}"/>
              </a:ext>
            </a:extLst>
          </p:cNvPr>
          <p:cNvSpPr txBox="1"/>
          <p:nvPr/>
        </p:nvSpPr>
        <p:spPr>
          <a:xfrm>
            <a:off x="553792" y="5760721"/>
            <a:ext cx="3977425" cy="246221"/>
          </a:xfrm>
          <a:prstGeom prst="rect">
            <a:avLst/>
          </a:prstGeom>
          <a:noFill/>
        </p:spPr>
        <p:txBody>
          <a:bodyPr wrap="square" rtlCol="0">
            <a:spAutoFit/>
          </a:bodyPr>
          <a:lstStyle/>
          <a:p>
            <a:r>
              <a:rPr lang="en-US" sz="1000" dirty="0"/>
              <a:t>Self-portraits: Kahlo, Van Gogh, Warhol, Courbet</a:t>
            </a:r>
          </a:p>
        </p:txBody>
      </p:sp>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04F5D-7CB0-45B2-A1CD-465A7BC3EAE7}"/>
              </a:ext>
            </a:extLst>
          </p:cNvPr>
          <p:cNvSpPr>
            <a:spLocks noGrp="1"/>
          </p:cNvSpPr>
          <p:nvPr>
            <p:ph type="title"/>
          </p:nvPr>
        </p:nvSpPr>
        <p:spPr>
          <a:xfrm>
            <a:off x="273604" y="151815"/>
            <a:ext cx="4021500" cy="2165830"/>
          </a:xfrm>
        </p:spPr>
        <p:txBody>
          <a:bodyPr>
            <a:normAutofit/>
          </a:bodyPr>
          <a:lstStyle/>
          <a:p>
            <a:r>
              <a:rPr lang="en-US" sz="4400" dirty="0">
                <a:latin typeface="Abadi Extra Light" panose="020B0204020104020204" pitchFamily="34" charset="0"/>
              </a:rPr>
              <a:t>Interventions for </a:t>
            </a:r>
            <a:r>
              <a:rPr lang="en-US" sz="4400" dirty="0" err="1">
                <a:latin typeface="Abadi Extra Light" panose="020B0204020104020204" pitchFamily="34" charset="0"/>
              </a:rPr>
              <a:t>Selfing</a:t>
            </a:r>
            <a:r>
              <a:rPr lang="en-US" sz="4400" dirty="0">
                <a:latin typeface="Abadi Extra Light" panose="020B0204020104020204" pitchFamily="34" charset="0"/>
              </a:rPr>
              <a:t> Processes</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2B8E62-2B56-4AD7-89DF-5FB0C6623D4C}"/>
              </a:ext>
            </a:extLst>
          </p:cNvPr>
          <p:cNvSpPr>
            <a:spLocks noGrp="1"/>
          </p:cNvSpPr>
          <p:nvPr>
            <p:ph idx="1"/>
          </p:nvPr>
        </p:nvSpPr>
        <p:spPr>
          <a:xfrm>
            <a:off x="858064" y="2639380"/>
            <a:ext cx="3514313" cy="3229714"/>
          </a:xfrm>
        </p:spPr>
        <p:txBody>
          <a:bodyPr>
            <a:normAutofit/>
          </a:bodyPr>
          <a:lstStyle/>
          <a:p>
            <a:r>
              <a:rPr lang="en-US" sz="2000" b="1" dirty="0">
                <a:latin typeface="Abadi Extra Light" panose="020B0204020104020204" pitchFamily="34" charset="0"/>
              </a:rPr>
              <a:t>Perspective taking Exercises</a:t>
            </a:r>
          </a:p>
          <a:p>
            <a:pPr lvl="1"/>
            <a:r>
              <a:rPr lang="en-US" sz="1800" b="1" dirty="0">
                <a:latin typeface="Abadi Extra Light" panose="020B0204020104020204" pitchFamily="34" charset="0"/>
              </a:rPr>
              <a:t>I / You</a:t>
            </a:r>
          </a:p>
          <a:p>
            <a:pPr lvl="3"/>
            <a:r>
              <a:rPr lang="en-US" sz="1400" b="0" i="0" dirty="0">
                <a:solidFill>
                  <a:schemeClr val="tx1"/>
                </a:solidFill>
                <a:effectLst/>
                <a:latin typeface="Abadi Extra Light" panose="020B0204020104020204" pitchFamily="34" charset="0"/>
              </a:rPr>
              <a:t>McHugh, Stewart, &amp; Almada, 2019</a:t>
            </a:r>
            <a:endParaRPr lang="en-US" sz="1400" dirty="0">
              <a:solidFill>
                <a:schemeClr val="tx1"/>
              </a:solidFill>
              <a:latin typeface="Abadi Extra Light" panose="020B0204020104020204" pitchFamily="34" charset="0"/>
            </a:endParaRPr>
          </a:p>
          <a:p>
            <a:pPr lvl="3"/>
            <a:endParaRPr lang="en-US" sz="1200" dirty="0"/>
          </a:p>
          <a:p>
            <a:pPr marL="384048" lvl="2" indent="0">
              <a:buNone/>
            </a:pPr>
            <a:endParaRPr lang="en-US" dirty="0"/>
          </a:p>
          <a:p>
            <a:pPr lvl="2"/>
            <a:endParaRPr lang="en-US" dirty="0"/>
          </a:p>
          <a:p>
            <a:pPr lvl="1"/>
            <a:endParaRPr lang="en-US" dirty="0"/>
          </a:p>
        </p:txBody>
      </p:sp>
      <p:pic>
        <p:nvPicPr>
          <p:cNvPr id="4" name="Online Media 3" title="Garbage Can Takes Out Kid - with Sound">
            <a:hlinkClick r:id="" action="ppaction://media"/>
            <a:extLst>
              <a:ext uri="{FF2B5EF4-FFF2-40B4-BE49-F238E27FC236}">
                <a16:creationId xmlns:a16="http://schemas.microsoft.com/office/drawing/2014/main" id="{B061C1EA-51E4-48A3-8E66-F01F472F67F5}"/>
              </a:ext>
            </a:extLst>
          </p:cNvPr>
          <p:cNvPicPr>
            <a:picLocks noRot="1" noChangeAspect="1"/>
          </p:cNvPicPr>
          <p:nvPr>
            <a:videoFile r:link="rId1"/>
          </p:nvPr>
        </p:nvPicPr>
        <p:blipFill>
          <a:blip r:embed="rId4"/>
          <a:stretch>
            <a:fillRect/>
          </a:stretch>
        </p:blipFill>
        <p:spPr>
          <a:xfrm>
            <a:off x="4653447" y="1317744"/>
            <a:ext cx="6892560" cy="3877065"/>
          </a:xfrm>
          <a:prstGeom prst="rect">
            <a:avLst/>
          </a:prstGeom>
        </p:spPr>
      </p:pic>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70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A04F5D-7CB0-45B2-A1CD-465A7BC3EAE7}"/>
              </a:ext>
            </a:extLst>
          </p:cNvPr>
          <p:cNvSpPr>
            <a:spLocks noGrp="1"/>
          </p:cNvSpPr>
          <p:nvPr>
            <p:ph type="title"/>
          </p:nvPr>
        </p:nvSpPr>
        <p:spPr>
          <a:xfrm>
            <a:off x="643467" y="516835"/>
            <a:ext cx="3448259" cy="1666501"/>
          </a:xfrm>
        </p:spPr>
        <p:txBody>
          <a:bodyPr>
            <a:normAutofit/>
          </a:bodyPr>
          <a:lstStyle/>
          <a:p>
            <a:r>
              <a:rPr lang="en-US" sz="4400" dirty="0">
                <a:solidFill>
                  <a:srgbClr val="FFFFFF"/>
                </a:solidFill>
                <a:latin typeface="Abadi Extra Light" panose="020B0204020104020204" pitchFamily="34" charset="0"/>
              </a:rPr>
              <a:t>Interventions</a:t>
            </a: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2B8E62-2B56-4AD7-89DF-5FB0C6623D4C}"/>
              </a:ext>
            </a:extLst>
          </p:cNvPr>
          <p:cNvSpPr>
            <a:spLocks noGrp="1"/>
          </p:cNvSpPr>
          <p:nvPr>
            <p:ph idx="1"/>
          </p:nvPr>
        </p:nvSpPr>
        <p:spPr>
          <a:xfrm>
            <a:off x="643467" y="2546224"/>
            <a:ext cx="3448259" cy="3342747"/>
          </a:xfrm>
        </p:spPr>
        <p:txBody>
          <a:bodyPr>
            <a:normAutofit/>
          </a:bodyPr>
          <a:lstStyle/>
          <a:p>
            <a:pPr lvl="1"/>
            <a:r>
              <a:rPr lang="en-US" sz="2000" dirty="0">
                <a:solidFill>
                  <a:srgbClr val="FFFFFF"/>
                </a:solidFill>
                <a:latin typeface="Abadi Extra Light" panose="020B0204020104020204" pitchFamily="34" charset="0"/>
              </a:rPr>
              <a:t>I as perspective</a:t>
            </a:r>
          </a:p>
          <a:p>
            <a:pPr lvl="2"/>
            <a:r>
              <a:rPr lang="en-US" sz="2000" dirty="0">
                <a:solidFill>
                  <a:srgbClr val="FFFFFF"/>
                </a:solidFill>
                <a:latin typeface="Abadi Extra Light" panose="020B0204020104020204" pitchFamily="34" charset="0"/>
              </a:rPr>
              <a:t>Notice who is noticing</a:t>
            </a:r>
          </a:p>
          <a:p>
            <a:pPr lvl="4"/>
            <a:r>
              <a:rPr lang="en-US" sz="1100" b="0" i="0" dirty="0">
                <a:solidFill>
                  <a:schemeClr val="tx1"/>
                </a:solidFill>
                <a:effectLst/>
                <a:latin typeface="Arial" panose="020B0604020202020204" pitchFamily="34" charset="0"/>
              </a:rPr>
              <a:t>McHugh, Stewart, &amp; Almada, 2019</a:t>
            </a:r>
            <a:endParaRPr lang="en-US" sz="1100" dirty="0">
              <a:solidFill>
                <a:schemeClr val="tx1"/>
              </a:solidFill>
            </a:endParaRPr>
          </a:p>
          <a:p>
            <a:pPr lvl="4"/>
            <a:endParaRPr lang="en-US" sz="2000" dirty="0">
              <a:solidFill>
                <a:srgbClr val="FFFFFF"/>
              </a:solidFill>
            </a:endParaRPr>
          </a:p>
          <a:p>
            <a:pPr lvl="2"/>
            <a:endParaRPr lang="en-US" sz="1800" dirty="0">
              <a:solidFill>
                <a:srgbClr val="FFFFFF"/>
              </a:solidFill>
            </a:endParaRPr>
          </a:p>
          <a:p>
            <a:pPr lvl="1"/>
            <a:endParaRPr lang="en-US" sz="1800" dirty="0">
              <a:solidFill>
                <a:srgbClr val="FFFFFF"/>
              </a:solidFill>
            </a:endParaRPr>
          </a:p>
        </p:txBody>
      </p:sp>
      <p:pic>
        <p:nvPicPr>
          <p:cNvPr id="8194" name="Picture 2" descr="Day Night Sunset Time Lapse - How to get it right - Digislider">
            <a:extLst>
              <a:ext uri="{FF2B5EF4-FFF2-40B4-BE49-F238E27FC236}">
                <a16:creationId xmlns:a16="http://schemas.microsoft.com/office/drawing/2014/main" id="{2D8B8E8E-CC4D-4C1F-9E5A-FDD3CCE8C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8" r="22777"/>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336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04F5D-7CB0-45B2-A1CD-465A7BC3EAE7}"/>
              </a:ext>
            </a:extLst>
          </p:cNvPr>
          <p:cNvSpPr>
            <a:spLocks noGrp="1"/>
          </p:cNvSpPr>
          <p:nvPr>
            <p:ph type="title"/>
          </p:nvPr>
        </p:nvSpPr>
        <p:spPr>
          <a:xfrm>
            <a:off x="642257" y="634946"/>
            <a:ext cx="6432434" cy="1450757"/>
          </a:xfrm>
        </p:spPr>
        <p:txBody>
          <a:bodyPr>
            <a:normAutofit/>
          </a:bodyPr>
          <a:lstStyle/>
          <a:p>
            <a:r>
              <a:rPr lang="en-US" sz="4400" dirty="0">
                <a:latin typeface="Abadi Extra Light" panose="020B0204020104020204" pitchFamily="34" charset="0"/>
              </a:rPr>
              <a:t>Interventions</a:t>
            </a:r>
          </a:p>
        </p:txBody>
      </p:sp>
      <p:cxnSp>
        <p:nvCxnSpPr>
          <p:cNvPr id="73" name="Straight Connector 7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2B8E62-2B56-4AD7-89DF-5FB0C6623D4C}"/>
              </a:ext>
            </a:extLst>
          </p:cNvPr>
          <p:cNvSpPr>
            <a:spLocks noGrp="1"/>
          </p:cNvSpPr>
          <p:nvPr>
            <p:ph idx="1"/>
          </p:nvPr>
        </p:nvSpPr>
        <p:spPr>
          <a:xfrm>
            <a:off x="642257" y="2407436"/>
            <a:ext cx="6432434" cy="3461658"/>
          </a:xfrm>
        </p:spPr>
        <p:txBody>
          <a:bodyPr>
            <a:normAutofit/>
          </a:bodyPr>
          <a:lstStyle/>
          <a:p>
            <a:pPr lvl="1"/>
            <a:r>
              <a:rPr lang="en-US" sz="2800" dirty="0"/>
              <a:t>I as Various</a:t>
            </a:r>
          </a:p>
          <a:p>
            <a:pPr lvl="2"/>
            <a:r>
              <a:rPr lang="en-US" sz="1600" dirty="0"/>
              <a:t>Father to an infant, toddler, middle schooler, high schooler</a:t>
            </a:r>
          </a:p>
          <a:p>
            <a:pPr lvl="8"/>
            <a:r>
              <a:rPr lang="en-US" sz="1200" dirty="0"/>
              <a:t>Adapted from Hayes, 2019</a:t>
            </a:r>
          </a:p>
          <a:p>
            <a:pPr lvl="3"/>
            <a:r>
              <a:rPr lang="en-US" sz="1600" dirty="0"/>
              <a:t>Trap of subtly meeting client’s fixed beliefs with my own </a:t>
            </a:r>
          </a:p>
          <a:p>
            <a:pPr lvl="1"/>
            <a:endParaRPr lang="en-US" sz="1400" dirty="0"/>
          </a:p>
        </p:txBody>
      </p:sp>
      <p:pic>
        <p:nvPicPr>
          <p:cNvPr id="6146" name="Picture 2" descr="Lessons from the Trojan Horse">
            <a:extLst>
              <a:ext uri="{FF2B5EF4-FFF2-40B4-BE49-F238E27FC236}">
                <a16:creationId xmlns:a16="http://schemas.microsoft.com/office/drawing/2014/main" id="{52E58E3B-AF71-47EA-A1B3-1B4D05E10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16" r="26126" b="-1"/>
          <a:stretch/>
        </p:blipFill>
        <p:spPr bwMode="auto">
          <a:xfrm>
            <a:off x="7556686"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103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8D9509-2527-4AD7-A731-F229354F4AA1}"/>
              </a:ext>
            </a:extLst>
          </p:cNvPr>
          <p:cNvSpPr>
            <a:spLocks noGrp="1"/>
          </p:cNvSpPr>
          <p:nvPr>
            <p:ph type="title"/>
          </p:nvPr>
        </p:nvSpPr>
        <p:spPr>
          <a:xfrm>
            <a:off x="643467" y="516835"/>
            <a:ext cx="3448259" cy="1666501"/>
          </a:xfrm>
        </p:spPr>
        <p:txBody>
          <a:bodyPr>
            <a:normAutofit/>
          </a:bodyPr>
          <a:lstStyle/>
          <a:p>
            <a:r>
              <a:rPr lang="en-US" sz="4400" dirty="0">
                <a:solidFill>
                  <a:srgbClr val="FFFFFF"/>
                </a:solidFill>
                <a:latin typeface="Abadi Extra Light" panose="020B0204020104020204" pitchFamily="34" charset="0"/>
              </a:rPr>
              <a:t>Interventions</a:t>
            </a:r>
            <a:endParaRPr lang="en-US" sz="4000" dirty="0">
              <a:solidFill>
                <a:srgbClr val="FFFFFF"/>
              </a:solidFill>
              <a:latin typeface="Abadi Extra Light" panose="020B0204020104020204" pitchFamily="34" charset="0"/>
            </a:endParaRP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8E6C84-B00E-46B8-8178-BD32806D6509}"/>
              </a:ext>
            </a:extLst>
          </p:cNvPr>
          <p:cNvSpPr>
            <a:spLocks noGrp="1"/>
          </p:cNvSpPr>
          <p:nvPr>
            <p:ph idx="1"/>
          </p:nvPr>
        </p:nvSpPr>
        <p:spPr>
          <a:xfrm>
            <a:off x="643467" y="2546224"/>
            <a:ext cx="3448259" cy="3342747"/>
          </a:xfrm>
        </p:spPr>
        <p:txBody>
          <a:bodyPr>
            <a:normAutofit/>
          </a:bodyPr>
          <a:lstStyle/>
          <a:p>
            <a:pPr>
              <a:lnSpc>
                <a:spcPct val="90000"/>
              </a:lnSpc>
            </a:pPr>
            <a:r>
              <a:rPr lang="en-US" sz="2400" dirty="0">
                <a:solidFill>
                  <a:schemeClr val="tx1"/>
                </a:solidFill>
              </a:rPr>
              <a:t>I as Flexible</a:t>
            </a:r>
          </a:p>
          <a:p>
            <a:pPr lvl="1">
              <a:lnSpc>
                <a:spcPct val="90000"/>
              </a:lnSpc>
            </a:pPr>
            <a:r>
              <a:rPr lang="en-US" sz="1200" b="0" i="0" dirty="0">
                <a:solidFill>
                  <a:schemeClr val="tx1"/>
                </a:solidFill>
                <a:effectLst/>
                <a:latin typeface="Arial" panose="020B0604020202020204" pitchFamily="34" charset="0"/>
              </a:rPr>
              <a:t>McHugh, Stewart, &amp; Almada, 2019</a:t>
            </a:r>
            <a:endParaRPr lang="en-US" sz="1200" dirty="0">
              <a:solidFill>
                <a:schemeClr val="tx1"/>
              </a:solidFill>
            </a:endParaRPr>
          </a:p>
          <a:p>
            <a:pPr lvl="1">
              <a:lnSpc>
                <a:spcPct val="90000"/>
              </a:lnSpc>
            </a:pPr>
            <a:endParaRPr lang="en-US" sz="2200" dirty="0">
              <a:solidFill>
                <a:schemeClr val="tx1"/>
              </a:solidFill>
            </a:endParaRPr>
          </a:p>
          <a:p>
            <a:pPr>
              <a:lnSpc>
                <a:spcPct val="90000"/>
              </a:lnSpc>
              <a:spcBef>
                <a:spcPts val="0"/>
              </a:spcBef>
              <a:spcAft>
                <a:spcPts val="0"/>
              </a:spcAft>
            </a:pPr>
            <a:endParaRPr lang="en-US" sz="1100" b="0" dirty="0">
              <a:solidFill>
                <a:schemeClr val="tx1"/>
              </a:solidFill>
              <a:effectLst/>
            </a:endParaRPr>
          </a:p>
          <a:p>
            <a:pPr>
              <a:lnSpc>
                <a:spcPct val="90000"/>
              </a:lnSpc>
            </a:pPr>
            <a:endParaRPr lang="en-US" sz="1100" dirty="0">
              <a:solidFill>
                <a:schemeClr val="tx1"/>
              </a:solidFill>
            </a:endParaRPr>
          </a:p>
        </p:txBody>
      </p:sp>
      <p:pic>
        <p:nvPicPr>
          <p:cNvPr id="4" name="Google Shape;405;p39">
            <a:extLst>
              <a:ext uri="{FF2B5EF4-FFF2-40B4-BE49-F238E27FC236}">
                <a16:creationId xmlns:a16="http://schemas.microsoft.com/office/drawing/2014/main" id="{18FCDB38-D4F8-4C4E-A1F9-76AA32E74849}"/>
              </a:ext>
            </a:extLst>
          </p:cNvPr>
          <p:cNvPicPr preferRelativeResize="0">
            <a:picLocks/>
          </p:cNvPicPr>
          <p:nvPr/>
        </p:nvPicPr>
        <p:blipFill rotWithShape="1">
          <a:blip r:embed="rId3"/>
          <a:srcRect l="7090" r="13772" b="-2"/>
          <a:stretch/>
        </p:blipFill>
        <p:spPr>
          <a:xfrm>
            <a:off x="4654296" y="10"/>
            <a:ext cx="7537703" cy="6857990"/>
          </a:xfrm>
          <a:prstGeom prst="rect">
            <a:avLst/>
          </a:prstGeom>
          <a:noFill/>
        </p:spPr>
      </p:pic>
    </p:spTree>
    <p:extLst>
      <p:ext uri="{BB962C8B-B14F-4D97-AF65-F5344CB8AC3E}">
        <p14:creationId xmlns:p14="http://schemas.microsoft.com/office/powerpoint/2010/main" val="285339990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8F0A4-702F-4B02-AD82-7C06E14DAE82}"/>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US" sz="3600" dirty="0"/>
            </a:br>
            <a:r>
              <a:rPr lang="en-US" sz="4000" dirty="0">
                <a:latin typeface="Abadi Extra Light" panose="020B0204020104020204" pitchFamily="34" charset="0"/>
              </a:rPr>
              <a:t>Follow up assessment results at 3 months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D8AAB963-EFE1-4EC4-BAA1-51ECA5C814CA}"/>
              </a:ext>
            </a:extLst>
          </p:cNvPr>
          <p:cNvGraphicFramePr>
            <a:graphicFrameLocks noGrp="1"/>
          </p:cNvGraphicFramePr>
          <p:nvPr>
            <p:ph idx="1"/>
            <p:extLst>
              <p:ext uri="{D42A27DB-BD31-4B8C-83A1-F6EECF244321}">
                <p14:modId xmlns:p14="http://schemas.microsoft.com/office/powerpoint/2010/main" val="1318790808"/>
              </p:ext>
            </p:extLst>
          </p:nvPr>
        </p:nvGraphicFramePr>
        <p:xfrm>
          <a:off x="1096963" y="2646803"/>
          <a:ext cx="10058403" cy="2689505"/>
        </p:xfrm>
        <a:graphic>
          <a:graphicData uri="http://schemas.openxmlformats.org/drawingml/2006/table">
            <a:tbl>
              <a:tblPr firstRow="1" bandRow="1">
                <a:tableStyleId>{9D7B26C5-4107-4FEC-AEDC-1716B250A1EF}</a:tableStyleId>
              </a:tblPr>
              <a:tblGrid>
                <a:gridCol w="1815418">
                  <a:extLst>
                    <a:ext uri="{9D8B030D-6E8A-4147-A177-3AD203B41FA5}">
                      <a16:colId xmlns:a16="http://schemas.microsoft.com/office/drawing/2014/main" val="240557180"/>
                    </a:ext>
                  </a:extLst>
                </a:gridCol>
                <a:gridCol w="1741605">
                  <a:extLst>
                    <a:ext uri="{9D8B030D-6E8A-4147-A177-3AD203B41FA5}">
                      <a16:colId xmlns:a16="http://schemas.microsoft.com/office/drawing/2014/main" val="101865646"/>
                    </a:ext>
                  </a:extLst>
                </a:gridCol>
                <a:gridCol w="1979548">
                  <a:extLst>
                    <a:ext uri="{9D8B030D-6E8A-4147-A177-3AD203B41FA5}">
                      <a16:colId xmlns:a16="http://schemas.microsoft.com/office/drawing/2014/main" val="1792941429"/>
                    </a:ext>
                  </a:extLst>
                </a:gridCol>
                <a:gridCol w="2518837">
                  <a:extLst>
                    <a:ext uri="{9D8B030D-6E8A-4147-A177-3AD203B41FA5}">
                      <a16:colId xmlns:a16="http://schemas.microsoft.com/office/drawing/2014/main" val="2418625019"/>
                    </a:ext>
                  </a:extLst>
                </a:gridCol>
                <a:gridCol w="2002995">
                  <a:extLst>
                    <a:ext uri="{9D8B030D-6E8A-4147-A177-3AD203B41FA5}">
                      <a16:colId xmlns:a16="http://schemas.microsoft.com/office/drawing/2014/main" val="3554512413"/>
                    </a:ext>
                  </a:extLst>
                </a:gridCol>
              </a:tblGrid>
              <a:tr h="527562">
                <a:tc>
                  <a:txBody>
                    <a:bodyPr/>
                    <a:lstStyle/>
                    <a:p>
                      <a:endParaRPr lang="en-US" sz="2400"/>
                    </a:p>
                  </a:txBody>
                  <a:tcPr marL="124567" marR="124567" marT="62283" marB="62283"/>
                </a:tc>
                <a:tc>
                  <a:txBody>
                    <a:bodyPr/>
                    <a:lstStyle/>
                    <a:p>
                      <a:r>
                        <a:rPr lang="en-US" sz="2400"/>
                        <a:t>PCL</a:t>
                      </a:r>
                    </a:p>
                  </a:txBody>
                  <a:tcPr marL="124567" marR="124567" marT="62283" marB="62283"/>
                </a:tc>
                <a:tc>
                  <a:txBody>
                    <a:bodyPr/>
                    <a:lstStyle/>
                    <a:p>
                      <a:r>
                        <a:rPr lang="en-US" sz="2400" dirty="0"/>
                        <a:t>SACS</a:t>
                      </a:r>
                    </a:p>
                  </a:txBody>
                  <a:tcPr marL="124567" marR="124567" marT="62283" marB="62283"/>
                </a:tc>
                <a:tc>
                  <a:txBody>
                    <a:bodyPr/>
                    <a:lstStyle/>
                    <a:p>
                      <a:r>
                        <a:rPr lang="en-US" sz="2400" dirty="0"/>
                        <a:t>Sheehan</a:t>
                      </a:r>
                    </a:p>
                  </a:txBody>
                  <a:tcPr marL="124567" marR="124567" marT="62283" marB="62283"/>
                </a:tc>
                <a:tc>
                  <a:txBody>
                    <a:bodyPr/>
                    <a:lstStyle/>
                    <a:p>
                      <a:r>
                        <a:rPr lang="en-US" sz="2400"/>
                        <a:t>DVAC</a:t>
                      </a:r>
                    </a:p>
                  </a:txBody>
                  <a:tcPr marL="124567" marR="124567" marT="62283" marB="62283"/>
                </a:tc>
                <a:extLst>
                  <a:ext uri="{0D108BD9-81ED-4DB2-BD59-A6C34878D82A}">
                    <a16:rowId xmlns:a16="http://schemas.microsoft.com/office/drawing/2014/main" val="410093454"/>
                  </a:ext>
                </a:extLst>
              </a:tr>
              <a:tr h="896502">
                <a:tc>
                  <a:txBody>
                    <a:bodyPr/>
                    <a:lstStyle/>
                    <a:p>
                      <a:r>
                        <a:rPr lang="en-US" sz="2400" i="1" dirty="0"/>
                        <a:t>Sam</a:t>
                      </a:r>
                    </a:p>
                  </a:txBody>
                  <a:tcPr marL="124567" marR="124567" marT="62283" marB="62283"/>
                </a:tc>
                <a:tc>
                  <a:txBody>
                    <a:bodyPr/>
                    <a:lstStyle/>
                    <a:p>
                      <a:r>
                        <a:rPr lang="en-US" sz="2400" dirty="0"/>
                        <a:t>51 </a:t>
                      </a:r>
                    </a:p>
                    <a:p>
                      <a:r>
                        <a:rPr lang="en-US" sz="2400" dirty="0"/>
                        <a:t>(∆ -1)</a:t>
                      </a:r>
                    </a:p>
                  </a:txBody>
                  <a:tcPr marL="124567" marR="124567" marT="62283" marB="62283"/>
                </a:tc>
                <a:tc>
                  <a:txBody>
                    <a:bodyPr/>
                    <a:lstStyle/>
                    <a:p>
                      <a:r>
                        <a:rPr lang="en-US" sz="2400" dirty="0"/>
                        <a:t>T=21 (=) </a:t>
                      </a:r>
                    </a:p>
                    <a:p>
                      <a:r>
                        <a:rPr lang="en-US" sz="2400" dirty="0"/>
                        <a:t>C=9 (∆ +1)</a:t>
                      </a:r>
                    </a:p>
                  </a:txBody>
                  <a:tcPr marL="124567" marR="124567" marT="62283" marB="62283"/>
                </a:tc>
                <a:tc>
                  <a:txBody>
                    <a:bodyPr/>
                    <a:lstStyle/>
                    <a:p>
                      <a:r>
                        <a:rPr lang="en-US" sz="2400" dirty="0"/>
                        <a:t>5 </a:t>
                      </a:r>
                    </a:p>
                    <a:p>
                      <a:r>
                        <a:rPr lang="en-US" sz="2400" dirty="0"/>
                        <a:t>(∆ -6)</a:t>
                      </a:r>
                    </a:p>
                  </a:txBody>
                  <a:tcPr marL="124567" marR="124567" marT="62283" marB="62283"/>
                </a:tc>
                <a:tc>
                  <a:txBody>
                    <a:bodyPr/>
                    <a:lstStyle/>
                    <a:p>
                      <a:r>
                        <a:rPr lang="en-US" sz="2400" dirty="0"/>
                        <a:t>3.5 </a:t>
                      </a:r>
                    </a:p>
                    <a:p>
                      <a:r>
                        <a:rPr lang="en-US" sz="2400" dirty="0"/>
                        <a:t>(∆ +.1)</a:t>
                      </a:r>
                    </a:p>
                  </a:txBody>
                  <a:tcPr marL="124567" marR="124567" marT="62283" marB="62283"/>
                </a:tc>
                <a:extLst>
                  <a:ext uri="{0D108BD9-81ED-4DB2-BD59-A6C34878D82A}">
                    <a16:rowId xmlns:a16="http://schemas.microsoft.com/office/drawing/2014/main" val="3376254565"/>
                  </a:ext>
                </a:extLst>
              </a:tr>
              <a:tr h="1265441">
                <a:tc>
                  <a:txBody>
                    <a:bodyPr/>
                    <a:lstStyle/>
                    <a:p>
                      <a:r>
                        <a:rPr lang="en-US" sz="2400" i="1" dirty="0"/>
                        <a:t>Anna</a:t>
                      </a:r>
                    </a:p>
                  </a:txBody>
                  <a:tcPr marL="124567" marR="124567" marT="62283" marB="62283"/>
                </a:tc>
                <a:tc>
                  <a:txBody>
                    <a:bodyPr/>
                    <a:lstStyle/>
                    <a:p>
                      <a:r>
                        <a:rPr lang="en-US" sz="2400" dirty="0"/>
                        <a:t>37</a:t>
                      </a:r>
                    </a:p>
                    <a:p>
                      <a:r>
                        <a:rPr lang="en-US" sz="2400" dirty="0"/>
                        <a:t>(∆ +14)</a:t>
                      </a:r>
                    </a:p>
                  </a:txBody>
                  <a:tcPr marL="124567" marR="124567" marT="62283" marB="62283"/>
                </a:tc>
                <a:tc>
                  <a:txBody>
                    <a:bodyPr/>
                    <a:lstStyle/>
                    <a:p>
                      <a:r>
                        <a:rPr lang="en-US" sz="2400" dirty="0"/>
                        <a:t>T=27 (∆ +2) C=17 (∆ +1)</a:t>
                      </a:r>
                    </a:p>
                  </a:txBody>
                  <a:tcPr marL="124567" marR="124567" marT="62283" marB="62283"/>
                </a:tc>
                <a:tc>
                  <a:txBody>
                    <a:bodyPr/>
                    <a:lstStyle/>
                    <a:p>
                      <a:r>
                        <a:rPr lang="en-US" sz="2400" dirty="0"/>
                        <a:t>3 </a:t>
                      </a:r>
                    </a:p>
                    <a:p>
                      <a:r>
                        <a:rPr lang="en-US" sz="2400" dirty="0"/>
                        <a:t>(∆ +2)</a:t>
                      </a:r>
                    </a:p>
                  </a:txBody>
                  <a:tcPr marL="124567" marR="124567" marT="62283" marB="62283"/>
                </a:tc>
                <a:tc>
                  <a:txBody>
                    <a:bodyPr/>
                    <a:lstStyle/>
                    <a:p>
                      <a:r>
                        <a:rPr lang="en-US" sz="2400" dirty="0"/>
                        <a:t>5.2</a:t>
                      </a:r>
                    </a:p>
                    <a:p>
                      <a:r>
                        <a:rPr lang="en-US" sz="2400" dirty="0"/>
                        <a:t>(∆+.7)</a:t>
                      </a:r>
                    </a:p>
                  </a:txBody>
                  <a:tcPr marL="124567" marR="124567" marT="62283" marB="62283"/>
                </a:tc>
                <a:extLst>
                  <a:ext uri="{0D108BD9-81ED-4DB2-BD59-A6C34878D82A}">
                    <a16:rowId xmlns:a16="http://schemas.microsoft.com/office/drawing/2014/main" val="1920050690"/>
                  </a:ext>
                </a:extLst>
              </a:tr>
            </a:tbl>
          </a:graphicData>
        </a:graphic>
      </p:graphicFrame>
    </p:spTree>
    <p:extLst>
      <p:ext uri="{BB962C8B-B14F-4D97-AF65-F5344CB8AC3E}">
        <p14:creationId xmlns:p14="http://schemas.microsoft.com/office/powerpoint/2010/main" val="93396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A4BBE-96EF-4635-BFE1-3E11C5F70418}"/>
              </a:ext>
            </a:extLst>
          </p:cNvPr>
          <p:cNvSpPr>
            <a:spLocks noGrp="1"/>
          </p:cNvSpPr>
          <p:nvPr>
            <p:ph type="title"/>
          </p:nvPr>
        </p:nvSpPr>
        <p:spPr>
          <a:xfrm>
            <a:off x="5172074" y="286603"/>
            <a:ext cx="5983605" cy="1450757"/>
          </a:xfrm>
        </p:spPr>
        <p:txBody>
          <a:bodyPr>
            <a:normAutofit/>
          </a:bodyPr>
          <a:lstStyle/>
          <a:p>
            <a:r>
              <a:rPr lang="en-US">
                <a:latin typeface="Abadi Extra Light" panose="020B0204020104020204" pitchFamily="34" charset="0"/>
              </a:rPr>
              <a:t>Epilogue</a:t>
            </a:r>
          </a:p>
        </p:txBody>
      </p:sp>
      <p:pic>
        <p:nvPicPr>
          <p:cNvPr id="5" name="Picture 4" descr="A cactus in a pile&#10;&#10;Description automatically generated">
            <a:extLst>
              <a:ext uri="{FF2B5EF4-FFF2-40B4-BE49-F238E27FC236}">
                <a16:creationId xmlns:a16="http://schemas.microsoft.com/office/drawing/2014/main" id="{CF9F604F-F36A-457E-B666-2275466E788D}"/>
              </a:ext>
            </a:extLst>
          </p:cNvPr>
          <p:cNvPicPr>
            <a:picLocks noChangeAspect="1"/>
          </p:cNvPicPr>
          <p:nvPr/>
        </p:nvPicPr>
        <p:blipFill rotWithShape="1">
          <a:blip r:embed="rId3"/>
          <a:srcRect l="8770" r="6550"/>
          <a:stretch/>
        </p:blipFill>
        <p:spPr>
          <a:xfrm>
            <a:off x="20" y="10"/>
            <a:ext cx="4580077" cy="6400784"/>
          </a:xfrm>
          <a:prstGeom prst="rect">
            <a:avLst/>
          </a:prstGeom>
        </p:spPr>
      </p:pic>
      <p:cxnSp>
        <p:nvCxnSpPr>
          <p:cNvPr id="19" name="Straight Connector 18">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81C9F3-5ED9-431F-B139-3400BD7E9B5C}"/>
              </a:ext>
            </a:extLst>
          </p:cNvPr>
          <p:cNvSpPr>
            <a:spLocks noGrp="1"/>
          </p:cNvSpPr>
          <p:nvPr>
            <p:ph idx="1"/>
          </p:nvPr>
        </p:nvSpPr>
        <p:spPr>
          <a:xfrm>
            <a:off x="3940935" y="2108201"/>
            <a:ext cx="7495504" cy="4208883"/>
          </a:xfrm>
        </p:spPr>
        <p:txBody>
          <a:bodyPr>
            <a:normAutofit fontScale="92500" lnSpcReduction="10000"/>
          </a:bodyPr>
          <a:lstStyle/>
          <a:p>
            <a:pPr>
              <a:lnSpc>
                <a:spcPct val="90000"/>
              </a:lnSpc>
              <a:spcBef>
                <a:spcPts val="0"/>
              </a:spcBef>
              <a:spcAft>
                <a:spcPts val="600"/>
              </a:spcAft>
            </a:pPr>
            <a:endParaRPr lang="en-US" sz="2800" b="0" dirty="0">
              <a:effectLst/>
            </a:endParaRPr>
          </a:p>
          <a:p>
            <a:pPr marL="1371600" lvl="3" indent="0" rtl="0" fontAlgn="base">
              <a:lnSpc>
                <a:spcPct val="90000"/>
              </a:lnSpc>
              <a:spcBef>
                <a:spcPts val="0"/>
              </a:spcBef>
              <a:spcAft>
                <a:spcPts val="600"/>
              </a:spcAft>
              <a:buNone/>
            </a:pPr>
            <a:r>
              <a:rPr lang="en-US" sz="1800" b="1" u="sng" dirty="0">
                <a:latin typeface="Abadi Extra Light" panose="020B0204020104020204" pitchFamily="34" charset="0"/>
              </a:rPr>
              <a:t>Sam </a:t>
            </a:r>
          </a:p>
          <a:p>
            <a:pPr marL="1783080" lvl="4" indent="-228600" fontAlgn="base">
              <a:lnSpc>
                <a:spcPct val="90000"/>
              </a:lnSpc>
              <a:spcBef>
                <a:spcPts val="0"/>
              </a:spcBef>
              <a:spcAft>
                <a:spcPts val="600"/>
              </a:spcAft>
              <a:buFont typeface="Arial" panose="020B0604020202020204" pitchFamily="34" charset="0"/>
              <a:buChar char="•"/>
            </a:pPr>
            <a:r>
              <a:rPr lang="en-US" sz="1800" b="1" i="1" dirty="0">
                <a:latin typeface="Abadi Extra Light" panose="020B0204020104020204" pitchFamily="34" charset="0"/>
              </a:rPr>
              <a:t>W</a:t>
            </a:r>
            <a:r>
              <a:rPr lang="en-US" sz="1800" b="1" i="1" u="none" strike="noStrike" dirty="0">
                <a:effectLst/>
                <a:latin typeface="Abadi Extra Light" panose="020B0204020104020204" pitchFamily="34" charset="0"/>
              </a:rPr>
              <a:t>hen shit hits the fan, you fall to your lowest level of training. After her death, I </a:t>
            </a:r>
            <a:r>
              <a:rPr lang="en-US" sz="1800" b="1" i="1" dirty="0">
                <a:latin typeface="Abadi Extra Light" panose="020B0204020104020204" pitchFamily="34" charset="0"/>
              </a:rPr>
              <a:t>leaned on my old</a:t>
            </a:r>
            <a:r>
              <a:rPr lang="en-US" sz="1800" b="1" i="1" u="none" strike="noStrike" dirty="0">
                <a:effectLst/>
                <a:latin typeface="Abadi Extra Light" panose="020B0204020104020204" pitchFamily="34" charset="0"/>
              </a:rPr>
              <a:t> way of seeing myself and the world. I know </a:t>
            </a:r>
            <a:r>
              <a:rPr lang="en-US" sz="1800" b="1" i="1" dirty="0">
                <a:latin typeface="Abadi Extra Light" panose="020B0204020104020204" pitchFamily="34" charset="0"/>
              </a:rPr>
              <a:t>th</a:t>
            </a:r>
            <a:r>
              <a:rPr lang="en-US" sz="1800" b="1" i="1" u="none" strike="noStrike" dirty="0">
                <a:effectLst/>
                <a:latin typeface="Abadi Extra Light" panose="020B0204020104020204" pitchFamily="34" charset="0"/>
              </a:rPr>
              <a:t>e system I’ve been following </a:t>
            </a:r>
            <a:r>
              <a:rPr lang="en-US" sz="1800" b="1" i="1" dirty="0">
                <a:latin typeface="Abadi Extra Light" panose="020B0204020104020204" pitchFamily="34" charset="0"/>
              </a:rPr>
              <a:t>assigns me all </a:t>
            </a:r>
            <a:r>
              <a:rPr lang="en-US" sz="1800" b="1" i="1" u="none" strike="noStrike" dirty="0">
                <a:effectLst/>
                <a:latin typeface="Abadi Extra Light" panose="020B0204020104020204" pitchFamily="34" charset="0"/>
              </a:rPr>
              <a:t>the responsibility for </a:t>
            </a:r>
            <a:r>
              <a:rPr lang="en-US" sz="1800" b="1" i="1" dirty="0">
                <a:latin typeface="Abadi Extra Light" panose="020B0204020104020204" pitchFamily="34" charset="0"/>
              </a:rPr>
              <a:t>her </a:t>
            </a:r>
            <a:r>
              <a:rPr lang="en-US" sz="1800" b="1" i="1" u="none" strike="noStrike" dirty="0">
                <a:effectLst/>
                <a:latin typeface="Abadi Extra Light" panose="020B0204020104020204" pitchFamily="34" charset="0"/>
              </a:rPr>
              <a:t>suicide and nothing else I did as a father, but it just feels</a:t>
            </a:r>
            <a:r>
              <a:rPr lang="en-US" sz="1800" b="1" i="1" dirty="0">
                <a:latin typeface="Abadi Extra Light" panose="020B0204020104020204" pitchFamily="34" charset="0"/>
              </a:rPr>
              <a:t> “right.” </a:t>
            </a:r>
            <a:r>
              <a:rPr lang="en-US" sz="1800" b="1" i="1" u="none" strike="noStrike" dirty="0">
                <a:effectLst/>
                <a:latin typeface="Abadi Extra Light" panose="020B0204020104020204" pitchFamily="34" charset="0"/>
              </a:rPr>
              <a:t>It</a:t>
            </a:r>
            <a:r>
              <a:rPr lang="en-US" sz="1800" b="1" i="1" dirty="0">
                <a:latin typeface="Abadi Extra Light" panose="020B0204020104020204" pitchFamily="34" charset="0"/>
              </a:rPr>
              <a:t>’s </a:t>
            </a:r>
            <a:r>
              <a:rPr lang="en-US" sz="1800" b="1" i="1" u="none" strike="noStrike" dirty="0">
                <a:effectLst/>
                <a:latin typeface="Abadi Extra Light" panose="020B0204020104020204" pitchFamily="34" charset="0"/>
              </a:rPr>
              <a:t>creating problems to keep seeing it this way. Someday, I’d like to act from the belief that </a:t>
            </a:r>
            <a:r>
              <a:rPr lang="en-US" sz="1800" b="1" i="1" dirty="0">
                <a:latin typeface="Abadi Extra Light" panose="020B0204020104020204" pitchFamily="34" charset="0"/>
              </a:rPr>
              <a:t>I</a:t>
            </a:r>
            <a:r>
              <a:rPr lang="en-US" sz="1800" b="1" i="1" u="none" strike="noStrike" dirty="0">
                <a:effectLst/>
                <a:latin typeface="Abadi Extra Light" panose="020B0204020104020204" pitchFamily="34" charset="0"/>
              </a:rPr>
              <a:t> made the best decisions I could along the way as her dad</a:t>
            </a:r>
            <a:r>
              <a:rPr lang="en-US" sz="1800" b="1" i="1" dirty="0">
                <a:latin typeface="Abadi Extra Light" panose="020B0204020104020204" pitchFamily="34" charset="0"/>
              </a:rPr>
              <a:t>.</a:t>
            </a:r>
            <a:r>
              <a:rPr lang="en-US" sz="1800" b="1" i="1" u="none" strike="noStrike" dirty="0">
                <a:effectLst/>
                <a:latin typeface="Abadi Extra Light" panose="020B0204020104020204" pitchFamily="34" charset="0"/>
              </a:rPr>
              <a:t> Right now, helping others is the only thing that brings meaning.</a:t>
            </a:r>
          </a:p>
          <a:p>
            <a:pPr marL="1371600" lvl="3" indent="0" rtl="0" fontAlgn="base">
              <a:lnSpc>
                <a:spcPct val="90000"/>
              </a:lnSpc>
              <a:spcBef>
                <a:spcPts val="0"/>
              </a:spcBef>
              <a:spcAft>
                <a:spcPts val="600"/>
              </a:spcAft>
              <a:buNone/>
            </a:pPr>
            <a:r>
              <a:rPr lang="en-US" sz="1800" b="1" i="0" u="sng" strike="noStrike" dirty="0">
                <a:effectLst/>
                <a:latin typeface="Abadi Extra Light" panose="020B0204020104020204" pitchFamily="34" charset="0"/>
              </a:rPr>
              <a:t>Anna </a:t>
            </a:r>
          </a:p>
          <a:p>
            <a:pPr marL="1783080" lvl="4" indent="-228600" fontAlgn="base">
              <a:lnSpc>
                <a:spcPct val="90000"/>
              </a:lnSpc>
              <a:spcBef>
                <a:spcPts val="0"/>
              </a:spcBef>
              <a:spcAft>
                <a:spcPts val="600"/>
              </a:spcAft>
              <a:buFont typeface="Arial" panose="020B0604020202020204" pitchFamily="34" charset="0"/>
              <a:buChar char="•"/>
            </a:pPr>
            <a:r>
              <a:rPr lang="en-US" sz="1800" b="1" i="1" u="none" strike="noStrike" dirty="0">
                <a:effectLst/>
                <a:latin typeface="Abadi Extra Light" panose="020B0204020104020204" pitchFamily="34" charset="0"/>
              </a:rPr>
              <a:t>Chaos is always around, but </a:t>
            </a:r>
            <a:r>
              <a:rPr lang="en-US" sz="1800" b="1" i="1" dirty="0">
                <a:latin typeface="Abadi Extra Light" panose="020B0204020104020204" pitchFamily="34" charset="0"/>
              </a:rPr>
              <a:t>I</a:t>
            </a:r>
            <a:r>
              <a:rPr lang="en-US" sz="1800" b="1" i="1" u="none" strike="noStrike" dirty="0">
                <a:effectLst/>
                <a:latin typeface="Abadi Extra Light" panose="020B0204020104020204" pitchFamily="34" charset="0"/>
              </a:rPr>
              <a:t> can revisit it now, and it feels different. If I can notice the chaos as my tight chest, I know I am more than that. I’m not the person that has to control it. </a:t>
            </a:r>
          </a:p>
          <a:p>
            <a:pPr marL="1783080" lvl="4" indent="-228600" fontAlgn="base">
              <a:lnSpc>
                <a:spcPct val="90000"/>
              </a:lnSpc>
              <a:spcBef>
                <a:spcPts val="0"/>
              </a:spcBef>
              <a:spcAft>
                <a:spcPts val="600"/>
              </a:spcAft>
              <a:buFont typeface="Arial" panose="020B0604020202020204" pitchFamily="34" charset="0"/>
              <a:buChar char="•"/>
            </a:pPr>
            <a:r>
              <a:rPr lang="en-US" sz="1800" b="1" dirty="0">
                <a:latin typeface="Abadi Extra Light" panose="020B0204020104020204" pitchFamily="34" charset="0"/>
              </a:rPr>
              <a:t>Major life changes in service of her values AND anger and grief at life being much more painful than she ever would have hoped it would be and at my lack of a remedy. </a:t>
            </a:r>
            <a:r>
              <a:rPr lang="en-US" sz="1800" b="1" u="none" strike="noStrike" dirty="0">
                <a:effectLst/>
                <a:latin typeface="Abadi Extra Light" panose="020B0204020104020204" pitchFamily="34" charset="0"/>
              </a:rPr>
              <a:t> </a:t>
            </a:r>
            <a:endParaRPr lang="en-US" sz="1800" b="1" dirty="0">
              <a:latin typeface="Abadi Extra Light" panose="020B0204020104020204" pitchFamily="34" charset="0"/>
            </a:endParaRPr>
          </a:p>
        </p:txBody>
      </p:sp>
      <p:sp>
        <p:nvSpPr>
          <p:cNvPr id="21" name="Rectangle 20">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514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5B79-8F09-4EEB-B221-897C9377C99A}"/>
              </a:ext>
            </a:extLst>
          </p:cNvPr>
          <p:cNvSpPr>
            <a:spLocks noGrp="1"/>
          </p:cNvSpPr>
          <p:nvPr>
            <p:ph type="title"/>
          </p:nvPr>
        </p:nvSpPr>
        <p:spPr>
          <a:xfrm>
            <a:off x="594360" y="286603"/>
            <a:ext cx="11064240" cy="1450757"/>
          </a:xfrm>
        </p:spPr>
        <p:txBody>
          <a:bodyPr/>
          <a:lstStyle/>
          <a:p>
            <a:r>
              <a:rPr lang="en-US" dirty="0">
                <a:latin typeface="Abadi Extra Light" panose="020B0204020104020204" pitchFamily="34" charset="0"/>
              </a:rPr>
              <a:t>Practical Considerations</a:t>
            </a:r>
          </a:p>
        </p:txBody>
      </p:sp>
      <p:sp>
        <p:nvSpPr>
          <p:cNvPr id="3" name="Content Placeholder 2">
            <a:extLst>
              <a:ext uri="{FF2B5EF4-FFF2-40B4-BE49-F238E27FC236}">
                <a16:creationId xmlns:a16="http://schemas.microsoft.com/office/drawing/2014/main" id="{27A0F0CA-F8AC-4D92-ACCF-797F2FA7012F}"/>
              </a:ext>
            </a:extLst>
          </p:cNvPr>
          <p:cNvSpPr>
            <a:spLocks noGrp="1"/>
          </p:cNvSpPr>
          <p:nvPr>
            <p:ph idx="1"/>
          </p:nvPr>
        </p:nvSpPr>
        <p:spPr/>
        <p:txBody>
          <a:bodyPr/>
          <a:lstStyle/>
          <a:p>
            <a:pPr marL="914400" lvl="2" indent="0" rtl="0" fontAlgn="base">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600200" lvl="3" indent="-2286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badi Extra Light" panose="020B0204020104020204" pitchFamily="34" charset="0"/>
              </a:rPr>
              <a:t>“Functional assessment of </a:t>
            </a:r>
            <a:r>
              <a:rPr lang="en-US" sz="2000" b="0" i="0" u="none" strike="noStrike" dirty="0" err="1">
                <a:solidFill>
                  <a:srgbClr val="000000"/>
                </a:solidFill>
                <a:effectLst/>
                <a:latin typeface="Abadi Extra Light" panose="020B0204020104020204" pitchFamily="34" charset="0"/>
              </a:rPr>
              <a:t>selfing</a:t>
            </a:r>
            <a:r>
              <a:rPr lang="en-US" sz="2000" b="0" i="0" u="none" strike="noStrike" dirty="0">
                <a:solidFill>
                  <a:srgbClr val="000000"/>
                </a:solidFill>
                <a:effectLst/>
                <a:latin typeface="Abadi Extra Light" panose="020B0204020104020204" pitchFamily="34" charset="0"/>
              </a:rPr>
              <a:t> is not easy,” but worth the time</a:t>
            </a:r>
          </a:p>
          <a:p>
            <a:pPr marL="1950392" lvl="5"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Abadi Extra Light" panose="020B0204020104020204" pitchFamily="34" charset="0"/>
              </a:rPr>
              <a:t> Processed based assessment for individuals (add here)	</a:t>
            </a:r>
          </a:p>
          <a:p>
            <a:pPr marL="2550392" lvl="8"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Abadi Extra Light" panose="020B0204020104020204" pitchFamily="34" charset="0"/>
              </a:rPr>
              <a:t>McHugh, Stewart, Almada, 2019</a:t>
            </a:r>
          </a:p>
          <a:p>
            <a:pPr marL="1600200" lvl="3" indent="-22860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badi Extra Light" panose="020B0204020104020204" pitchFamily="34" charset="0"/>
              </a:rPr>
              <a:t>Tension between fi</a:t>
            </a:r>
            <a:r>
              <a:rPr lang="en-US" sz="2000" dirty="0">
                <a:solidFill>
                  <a:srgbClr val="000000"/>
                </a:solidFill>
                <a:latin typeface="Abadi Extra Light" panose="020B0204020104020204" pitchFamily="34" charset="0"/>
              </a:rPr>
              <a:t>delity and in the moment clinical utility </a:t>
            </a:r>
            <a:endParaRPr lang="en-US" sz="2000" b="0" i="0" u="none" strike="noStrike" dirty="0">
              <a:solidFill>
                <a:srgbClr val="000000"/>
              </a:solidFill>
              <a:effectLst/>
              <a:latin typeface="Abadi Extra Light" panose="020B0204020104020204" pitchFamily="34" charset="0"/>
            </a:endParaRPr>
          </a:p>
          <a:p>
            <a:pPr marL="1600200" lvl="3" indent="-2286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badi Extra Light" panose="020B0204020104020204" pitchFamily="34" charset="0"/>
              </a:rPr>
              <a:t>Psychotherapy often </a:t>
            </a:r>
            <a:r>
              <a:rPr lang="en-US" sz="2000" dirty="0">
                <a:solidFill>
                  <a:srgbClr val="000000"/>
                </a:solidFill>
                <a:latin typeface="Abadi Extra Light" panose="020B0204020104020204" pitchFamily="34" charset="0"/>
              </a:rPr>
              <a:t>expects a prerequisite</a:t>
            </a:r>
            <a:r>
              <a:rPr lang="en-US" sz="2000" b="0" i="0" u="none" strike="noStrike" dirty="0">
                <a:solidFill>
                  <a:srgbClr val="000000"/>
                </a:solidFill>
                <a:effectLst/>
                <a:latin typeface="Abadi Extra Light" panose="020B0204020104020204" pitchFamily="34" charset="0"/>
              </a:rPr>
              <a:t> set of interpersonal behaviors that can be difficult for trauma survivors </a:t>
            </a:r>
          </a:p>
          <a:p>
            <a:pPr marL="1950392" lvl="5"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Abadi Extra Light" panose="020B0204020104020204" pitchFamily="34" charset="0"/>
              </a:rPr>
              <a:t>e.g. consenting, </a:t>
            </a:r>
            <a:r>
              <a:rPr lang="en-US" sz="2100" b="0" i="0" u="none" strike="noStrike" dirty="0" err="1">
                <a:solidFill>
                  <a:srgbClr val="000000"/>
                </a:solidFill>
                <a:effectLst/>
                <a:latin typeface="Abadi Extra Light" panose="020B0204020104020204" pitchFamily="34" charset="0"/>
              </a:rPr>
              <a:t>tacting</a:t>
            </a:r>
            <a:r>
              <a:rPr lang="en-US" sz="2100" dirty="0">
                <a:solidFill>
                  <a:srgbClr val="000000"/>
                </a:solidFill>
                <a:latin typeface="Abadi Extra Light" panose="020B0204020104020204" pitchFamily="34" charset="0"/>
              </a:rPr>
              <a:t>, </a:t>
            </a:r>
            <a:r>
              <a:rPr lang="en-US" sz="2100" b="0" i="0" u="none" strike="noStrike" dirty="0">
                <a:solidFill>
                  <a:srgbClr val="000000"/>
                </a:solidFill>
                <a:effectLst/>
                <a:latin typeface="Abadi Extra Light" panose="020B0204020104020204" pitchFamily="34" charset="0"/>
              </a:rPr>
              <a:t>dissenting </a:t>
            </a:r>
          </a:p>
          <a:p>
            <a:pPr marL="1600200" lvl="3" indent="-22860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badi Extra Light" panose="020B0204020104020204" pitchFamily="34" charset="0"/>
              </a:rPr>
              <a:t>Need for orientation to slowed </a:t>
            </a:r>
            <a:r>
              <a:rPr lang="en-US" sz="2000" dirty="0">
                <a:solidFill>
                  <a:srgbClr val="000000"/>
                </a:solidFill>
                <a:latin typeface="Abadi Extra Light" panose="020B0204020104020204" pitchFamily="34" charset="0"/>
              </a:rPr>
              <a:t>p</a:t>
            </a:r>
            <a:r>
              <a:rPr lang="en-US" sz="2000" b="0" i="0" u="none" strike="noStrike" dirty="0">
                <a:solidFill>
                  <a:srgbClr val="000000"/>
                </a:solidFill>
                <a:effectLst/>
                <a:latin typeface="Abadi Extra Light" panose="020B0204020104020204" pitchFamily="34" charset="0"/>
              </a:rPr>
              <a:t>acing and consideration of client’s dysregulation</a:t>
            </a:r>
          </a:p>
          <a:p>
            <a:pPr marL="1600200" lvl="3" indent="-2286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badi Extra Light" panose="020B0204020104020204" pitchFamily="34" charset="0"/>
              </a:rPr>
              <a:t>Degree of presence required to be effective &amp; prevalence of burnout.</a:t>
            </a:r>
          </a:p>
          <a:p>
            <a:pPr marL="1600200" lvl="3" indent="-228600" rtl="0" fontAlgn="base">
              <a:spcBef>
                <a:spcPts val="0"/>
              </a:spcBef>
              <a:spcAft>
                <a:spcPts val="0"/>
              </a:spcAft>
              <a:buFont typeface="Arial" panose="020B0604020202020204" pitchFamily="34" charset="0"/>
              <a:buChar char="•"/>
            </a:pPr>
            <a:r>
              <a:rPr lang="en-US" sz="2000" dirty="0">
                <a:solidFill>
                  <a:srgbClr val="000000"/>
                </a:solidFill>
                <a:latin typeface="Abadi Extra Light" panose="020B0204020104020204" pitchFamily="34" charset="0"/>
              </a:rPr>
              <a:t>Additional research and application of trauma &amp; </a:t>
            </a:r>
            <a:r>
              <a:rPr lang="en-US" sz="2000" dirty="0" err="1">
                <a:solidFill>
                  <a:srgbClr val="000000"/>
                </a:solidFill>
                <a:latin typeface="Abadi Extra Light" panose="020B0204020104020204" pitchFamily="34" charset="0"/>
              </a:rPr>
              <a:t>selfing</a:t>
            </a:r>
            <a:r>
              <a:rPr lang="en-US" sz="2000" dirty="0">
                <a:solidFill>
                  <a:srgbClr val="000000"/>
                </a:solidFill>
                <a:latin typeface="Abadi Extra Light" panose="020B0204020104020204" pitchFamily="34" charset="0"/>
              </a:rPr>
              <a:t> principles</a:t>
            </a:r>
            <a:endParaRPr lang="en-US" sz="2000" b="0" i="0" u="none" strike="noStrike" dirty="0">
              <a:solidFill>
                <a:srgbClr val="000000"/>
              </a:solidFill>
              <a:effectLst/>
              <a:latin typeface="Abadi Extra Light" panose="020B0204020104020204" pitchFamily="34" charset="0"/>
            </a:endParaRPr>
          </a:p>
          <a:p>
            <a:endParaRPr lang="en-US" dirty="0"/>
          </a:p>
        </p:txBody>
      </p:sp>
    </p:spTree>
    <p:extLst>
      <p:ext uri="{BB962C8B-B14F-4D97-AF65-F5344CB8AC3E}">
        <p14:creationId xmlns:p14="http://schemas.microsoft.com/office/powerpoint/2010/main" val="277931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2104-26D8-44F5-91C5-77421B1D7E7F}"/>
              </a:ext>
            </a:extLst>
          </p:cNvPr>
          <p:cNvSpPr>
            <a:spLocks noGrp="1"/>
          </p:cNvSpPr>
          <p:nvPr>
            <p:ph type="title"/>
          </p:nvPr>
        </p:nvSpPr>
        <p:spPr>
          <a:xfrm>
            <a:off x="369116" y="1404258"/>
            <a:ext cx="4898800" cy="3398111"/>
          </a:xfrm>
        </p:spPr>
        <p:txBody>
          <a:bodyPr vert="horz" lIns="91440" tIns="45720" rIns="91440" bIns="45720" rtlCol="0" anchor="ctr">
            <a:normAutofit/>
          </a:bodyPr>
          <a:lstStyle/>
          <a:p>
            <a:pPr>
              <a:lnSpc>
                <a:spcPct val="83000"/>
              </a:lnSpc>
            </a:pPr>
            <a:r>
              <a:rPr lang="en-US" sz="2800" cap="all" spc="-100" dirty="0">
                <a:latin typeface="Abadi Extra Light" panose="020B0204020104020204" pitchFamily="34" charset="0"/>
              </a:rPr>
              <a:t>Ashley.Greenwell@ucebt.com</a:t>
            </a:r>
            <a:br>
              <a:rPr lang="en-US" sz="2800" cap="all" spc="-100" dirty="0">
                <a:latin typeface="Abadi Extra Light" panose="020B0204020104020204" pitchFamily="34" charset="0"/>
              </a:rPr>
            </a:br>
            <a:br>
              <a:rPr lang="en-US" sz="4400" b="1" cap="all" spc="-100" dirty="0"/>
            </a:br>
            <a:endParaRPr lang="en-US" sz="4400" b="1" cap="all" spc="-100" dirty="0"/>
          </a:p>
        </p:txBody>
      </p:sp>
      <p:sp>
        <p:nvSpPr>
          <p:cNvPr id="3" name="Content Placeholder 2">
            <a:extLst>
              <a:ext uri="{FF2B5EF4-FFF2-40B4-BE49-F238E27FC236}">
                <a16:creationId xmlns:a16="http://schemas.microsoft.com/office/drawing/2014/main" id="{C0D3331B-76DE-486B-8033-4D617A87AD1D}"/>
              </a:ext>
            </a:extLst>
          </p:cNvPr>
          <p:cNvSpPr>
            <a:spLocks noGrp="1"/>
          </p:cNvSpPr>
          <p:nvPr>
            <p:ph idx="1"/>
          </p:nvPr>
        </p:nvSpPr>
        <p:spPr>
          <a:xfrm>
            <a:off x="483728" y="5345328"/>
            <a:ext cx="9517450" cy="638904"/>
          </a:xfrm>
        </p:spPr>
        <p:txBody>
          <a:bodyPr vert="horz" lIns="91440" tIns="45720" rIns="91440" bIns="45720" rtlCol="0">
            <a:normAutofit fontScale="77500" lnSpcReduction="20000"/>
          </a:bodyPr>
          <a:lstStyle/>
          <a:p>
            <a:pPr marL="0" indent="0">
              <a:lnSpc>
                <a:spcPct val="100000"/>
              </a:lnSpc>
              <a:spcBef>
                <a:spcPts val="0"/>
              </a:spcBef>
              <a:spcAft>
                <a:spcPts val="600"/>
              </a:spcAft>
              <a:buNone/>
            </a:pPr>
            <a:r>
              <a:rPr lang="en-US" sz="2800" u="sng" spc="80" dirty="0">
                <a:solidFill>
                  <a:schemeClr val="tx1">
                    <a:lumMod val="95000"/>
                    <a:lumOff val="5000"/>
                  </a:schemeClr>
                </a:solidFill>
              </a:rPr>
              <a:t>Thank you to: </a:t>
            </a:r>
            <a:r>
              <a:rPr lang="en-US" sz="2800" cap="all" spc="-100" dirty="0">
                <a:latin typeface="Abadi Extra Light" panose="020B0204020104020204" pitchFamily="34" charset="0"/>
              </a:rPr>
              <a:t> My clients</a:t>
            </a:r>
            <a:br>
              <a:rPr lang="en-US" sz="2800" cap="all" spc="-100" dirty="0">
                <a:latin typeface="Abadi Extra Light" panose="020B0204020104020204" pitchFamily="34" charset="0"/>
              </a:rPr>
            </a:br>
            <a:r>
              <a:rPr lang="en-US" sz="2800" cap="all" spc="-100" dirty="0">
                <a:latin typeface="Abadi Extra Light" panose="020B0204020104020204" pitchFamily="34" charset="0"/>
              </a:rPr>
              <a:t>- S. batten, C. &amp; M. Levin, M. Twohig, K. Morrison</a:t>
            </a:r>
            <a:endParaRPr lang="en-US" sz="2800" spc="80" dirty="0">
              <a:solidFill>
                <a:schemeClr val="tx1">
                  <a:lumMod val="95000"/>
                  <a:lumOff val="5000"/>
                </a:schemeClr>
              </a:solidFill>
            </a:endParaRPr>
          </a:p>
        </p:txBody>
      </p:sp>
      <p:sp>
        <p:nvSpPr>
          <p:cNvPr id="5" name="TextBox 4">
            <a:extLst>
              <a:ext uri="{FF2B5EF4-FFF2-40B4-BE49-F238E27FC236}">
                <a16:creationId xmlns:a16="http://schemas.microsoft.com/office/drawing/2014/main" id="{527852DF-C485-48F2-A7DE-0452486BE465}"/>
              </a:ext>
            </a:extLst>
          </p:cNvPr>
          <p:cNvSpPr txBox="1"/>
          <p:nvPr/>
        </p:nvSpPr>
        <p:spPr>
          <a:xfrm>
            <a:off x="195179" y="1193858"/>
            <a:ext cx="9292107" cy="861774"/>
          </a:xfrm>
          <a:prstGeom prst="rect">
            <a:avLst/>
          </a:prstGeom>
          <a:noFill/>
        </p:spPr>
        <p:txBody>
          <a:bodyPr wrap="square" rtlCol="0">
            <a:spAutoFit/>
          </a:bodyPr>
          <a:lstStyle/>
          <a:p>
            <a:r>
              <a:rPr lang="en-US" sz="3200" cap="all" spc="-100" dirty="0"/>
              <a:t>Contact info:</a:t>
            </a:r>
            <a:endParaRPr lang="en-US" sz="2000" u="sng" cap="all" spc="-100" dirty="0"/>
          </a:p>
          <a:p>
            <a:endParaRPr lang="en-US" dirty="0"/>
          </a:p>
        </p:txBody>
      </p:sp>
      <p:pic>
        <p:nvPicPr>
          <p:cNvPr id="7" name="Picture 6" descr="A close up of a logo&#10;&#10;Description automatically generated">
            <a:extLst>
              <a:ext uri="{FF2B5EF4-FFF2-40B4-BE49-F238E27FC236}">
                <a16:creationId xmlns:a16="http://schemas.microsoft.com/office/drawing/2014/main" id="{D9506CB1-CFEE-4E3E-8254-80B00E86CB43}"/>
              </a:ext>
            </a:extLst>
          </p:cNvPr>
          <p:cNvPicPr>
            <a:picLocks noChangeAspect="1"/>
          </p:cNvPicPr>
          <p:nvPr/>
        </p:nvPicPr>
        <p:blipFill>
          <a:blip r:embed="rId3"/>
          <a:stretch>
            <a:fillRect/>
          </a:stretch>
        </p:blipFill>
        <p:spPr>
          <a:xfrm>
            <a:off x="1901628" y="2758363"/>
            <a:ext cx="1621539" cy="697484"/>
          </a:xfrm>
          <a:prstGeom prst="rect">
            <a:avLst/>
          </a:prstGeom>
        </p:spPr>
      </p:pic>
      <p:pic>
        <p:nvPicPr>
          <p:cNvPr id="9" name="Picture 8" descr="A dog in a body of water&#10;&#10;Description automatically generated">
            <a:extLst>
              <a:ext uri="{FF2B5EF4-FFF2-40B4-BE49-F238E27FC236}">
                <a16:creationId xmlns:a16="http://schemas.microsoft.com/office/drawing/2014/main" id="{3232FA52-BA6E-4D84-99E8-7E297ADC4462}"/>
              </a:ext>
            </a:extLst>
          </p:cNvPr>
          <p:cNvPicPr>
            <a:picLocks noChangeAspect="1"/>
          </p:cNvPicPr>
          <p:nvPr/>
        </p:nvPicPr>
        <p:blipFill>
          <a:blip r:embed="rId4"/>
          <a:stretch>
            <a:fillRect/>
          </a:stretch>
        </p:blipFill>
        <p:spPr>
          <a:xfrm>
            <a:off x="5423016" y="431442"/>
            <a:ext cx="6205122" cy="4653842"/>
          </a:xfrm>
          <a:prstGeom prst="rect">
            <a:avLst/>
          </a:prstGeom>
        </p:spPr>
      </p:pic>
    </p:spTree>
    <p:extLst>
      <p:ext uri="{BB962C8B-B14F-4D97-AF65-F5344CB8AC3E}">
        <p14:creationId xmlns:p14="http://schemas.microsoft.com/office/powerpoint/2010/main" val="33819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AF9-70D0-458B-B562-CF8D59F3B4E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D649CF9-2E9C-4466-9CBE-2FADAE514C53}"/>
              </a:ext>
            </a:extLst>
          </p:cNvPr>
          <p:cNvSpPr>
            <a:spLocks noGrp="1"/>
          </p:cNvSpPr>
          <p:nvPr>
            <p:ph idx="1"/>
          </p:nvPr>
        </p:nvSpPr>
        <p:spPr/>
        <p:txBody>
          <a:bodyPr>
            <a:normAutofit fontScale="62500" lnSpcReduction="20000"/>
          </a:bodyPr>
          <a:lstStyle/>
          <a:p>
            <a:r>
              <a:rPr lang="en-US" b="0" i="0" dirty="0" err="1">
                <a:solidFill>
                  <a:srgbClr val="222222"/>
                </a:solidFill>
                <a:effectLst/>
                <a:latin typeface="Arial" panose="020B0604020202020204" pitchFamily="34" charset="0"/>
              </a:rPr>
              <a:t>Berghoff</a:t>
            </a:r>
            <a:r>
              <a:rPr lang="en-US" b="0" i="0" dirty="0">
                <a:solidFill>
                  <a:srgbClr val="222222"/>
                </a:solidFill>
                <a:effectLst/>
                <a:latin typeface="Arial" panose="020B0604020202020204" pitchFamily="34" charset="0"/>
              </a:rPr>
              <a:t>, C. R., Forsyth, J. P., </a:t>
            </a:r>
            <a:r>
              <a:rPr lang="en-US" b="0" i="0" dirty="0" err="1">
                <a:solidFill>
                  <a:srgbClr val="222222"/>
                </a:solidFill>
                <a:effectLst/>
                <a:latin typeface="Arial" panose="020B0604020202020204" pitchFamily="34" charset="0"/>
              </a:rPr>
              <a:t>Ritzert</a:t>
            </a:r>
            <a:r>
              <a:rPr lang="en-US" b="0" i="0" dirty="0">
                <a:solidFill>
                  <a:srgbClr val="222222"/>
                </a:solidFill>
                <a:effectLst/>
                <a:latin typeface="Arial" panose="020B0604020202020204" pitchFamily="34" charset="0"/>
              </a:rPr>
              <a:t>, T. R., Eifert, G. H., &amp; Anderson, D. A. (2018). Evaluation of the contribution of values clarification to a brief mindfulness meditation intervention for anxiety. </a:t>
            </a:r>
            <a:r>
              <a:rPr lang="en-US" b="0" i="1" dirty="0">
                <a:solidFill>
                  <a:srgbClr val="222222"/>
                </a:solidFill>
                <a:effectLst/>
                <a:latin typeface="Arial" panose="020B0604020202020204" pitchFamily="34" charset="0"/>
              </a:rPr>
              <a:t>Journal of Clinical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74</a:t>
            </a:r>
            <a:r>
              <a:rPr lang="en-US" b="0" i="0" dirty="0">
                <a:solidFill>
                  <a:srgbClr val="222222"/>
                </a:solidFill>
                <a:effectLst/>
                <a:latin typeface="Arial" panose="020B0604020202020204" pitchFamily="34" charset="0"/>
              </a:rPr>
              <a:t>(9), 1387-1402.</a:t>
            </a:r>
            <a:endParaRPr lang="en-US" b="0" i="0" dirty="0">
              <a:solidFill>
                <a:srgbClr val="333333"/>
              </a:solidFill>
              <a:effectLst/>
              <a:latin typeface="Arial" panose="020B0604020202020204" pitchFamily="34" charset="0"/>
            </a:endParaRPr>
          </a:p>
          <a:p>
            <a:r>
              <a:rPr lang="en-US" b="0" i="0" dirty="0">
                <a:solidFill>
                  <a:srgbClr val="222222"/>
                </a:solidFill>
                <a:effectLst/>
                <a:latin typeface="Arial" panose="020B0604020202020204" pitchFamily="34" charset="0"/>
              </a:rPr>
              <a:t>Blevins, C. A., Weathers, F. W., Davis, M. T., Witte, T. K., &amp; Domino, J. L. (2015). The posttraumatic stress disorder checklist for DSM‐5 (PCL‐5): Development and initial psychometric evaluation. </a:t>
            </a:r>
            <a:r>
              <a:rPr lang="en-US" b="0" i="1" dirty="0">
                <a:solidFill>
                  <a:srgbClr val="222222"/>
                </a:solidFill>
                <a:effectLst/>
                <a:latin typeface="Arial" panose="020B0604020202020204" pitchFamily="34" charset="0"/>
              </a:rPr>
              <a:t>Journal of traumatic stress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28</a:t>
            </a:r>
            <a:r>
              <a:rPr lang="en-US" b="0" i="0" dirty="0">
                <a:solidFill>
                  <a:srgbClr val="222222"/>
                </a:solidFill>
                <a:effectLst/>
                <a:latin typeface="Arial" panose="020B0604020202020204" pitchFamily="34" charset="0"/>
              </a:rPr>
              <a:t>(6), 489-498.</a:t>
            </a:r>
            <a:endParaRPr lang="en-US" b="0" i="0" dirty="0">
              <a:solidFill>
                <a:srgbClr val="333333"/>
              </a:solidFill>
              <a:effectLst/>
              <a:latin typeface="Arial" panose="020B0604020202020204" pitchFamily="34" charset="0"/>
            </a:endParaRPr>
          </a:p>
          <a:p>
            <a:r>
              <a:rPr lang="en-US" b="0" i="0" dirty="0">
                <a:solidFill>
                  <a:srgbClr val="222222"/>
                </a:solidFill>
                <a:effectLst/>
                <a:latin typeface="Arial" panose="020B0604020202020204" pitchFamily="34" charset="0"/>
              </a:rPr>
              <a:t>Hayes, S. C. (2019). </a:t>
            </a:r>
            <a:r>
              <a:rPr lang="en-US" b="0" i="1" dirty="0">
                <a:solidFill>
                  <a:srgbClr val="222222"/>
                </a:solidFill>
                <a:effectLst/>
                <a:latin typeface="Arial" panose="020B0604020202020204" pitchFamily="34" charset="0"/>
              </a:rPr>
              <a:t>A liberated mind: How to pivot toward what matters</a:t>
            </a:r>
            <a:r>
              <a:rPr lang="en-US" b="0" i="0" dirty="0">
                <a:solidFill>
                  <a:srgbClr val="222222"/>
                </a:solidFill>
                <a:effectLst/>
                <a:latin typeface="Arial" panose="020B0604020202020204" pitchFamily="34" charset="0"/>
              </a:rPr>
              <a:t>. Penguin.</a:t>
            </a:r>
          </a:p>
          <a:p>
            <a:r>
              <a:rPr lang="en-US" b="0" i="0" dirty="0">
                <a:solidFill>
                  <a:srgbClr val="222222"/>
                </a:solidFill>
                <a:effectLst/>
                <a:latin typeface="Arial" panose="020B0604020202020204" pitchFamily="34" charset="0"/>
              </a:rPr>
              <a:t>Hayes, S., Barnes-Holmes, D., &amp; Roche, D. </a:t>
            </a:r>
            <a:r>
              <a:rPr lang="en-US" b="0" i="1" dirty="0">
                <a:solidFill>
                  <a:srgbClr val="222222"/>
                </a:solidFill>
                <a:effectLst/>
                <a:latin typeface="Arial" panose="020B0604020202020204" pitchFamily="34" charset="0"/>
              </a:rPr>
              <a:t>Relational frame theory: A post-Skinnerian account of human language and cognition</a:t>
            </a:r>
            <a:r>
              <a:rPr lang="en-US" b="0" i="0" dirty="0">
                <a:solidFill>
                  <a:srgbClr val="222222"/>
                </a:solidFill>
                <a:effectLst/>
                <a:latin typeface="Arial" panose="020B0604020202020204" pitchFamily="34" charset="0"/>
              </a:rPr>
              <a:t>. Springer Science &amp; Business Media, 2001.</a:t>
            </a:r>
          </a:p>
          <a:p>
            <a:r>
              <a:rPr lang="en-US" b="0" i="0" dirty="0">
                <a:solidFill>
                  <a:srgbClr val="222222"/>
                </a:solidFill>
                <a:effectLst/>
                <a:latin typeface="Arial" panose="020B0604020202020204" pitchFamily="34" charset="0"/>
              </a:rPr>
              <a:t>McHugh, L., Stewart, I., &amp; Almada, P. (2019). </a:t>
            </a:r>
            <a:r>
              <a:rPr lang="en-US" b="0" i="1" dirty="0">
                <a:solidFill>
                  <a:srgbClr val="222222"/>
                </a:solidFill>
                <a:effectLst/>
                <a:latin typeface="Arial" panose="020B0604020202020204" pitchFamily="34" charset="0"/>
              </a:rPr>
              <a:t>A contextual behavioral guide to the self: Theory and practice</a:t>
            </a:r>
            <a:r>
              <a:rPr lang="en-US" b="0" i="0" dirty="0">
                <a:solidFill>
                  <a:srgbClr val="222222"/>
                </a:solidFill>
                <a:effectLst/>
                <a:latin typeface="Arial" panose="020B0604020202020204" pitchFamily="34" charset="0"/>
              </a:rPr>
              <a:t>. New Harbinger Publications.</a:t>
            </a:r>
            <a:endParaRPr lang="en-US" b="0" i="0" dirty="0">
              <a:solidFill>
                <a:srgbClr val="333333"/>
              </a:solidFill>
              <a:effectLst/>
              <a:latin typeface="Arial" panose="020B0604020202020204" pitchFamily="34" charset="0"/>
            </a:endParaRPr>
          </a:p>
          <a:p>
            <a:r>
              <a:rPr lang="en-US" b="0" i="0" dirty="0">
                <a:solidFill>
                  <a:srgbClr val="222222"/>
                </a:solidFill>
                <a:effectLst/>
                <a:latin typeface="Arial" panose="020B0604020202020204" pitchFamily="34" charset="0"/>
              </a:rPr>
              <a:t>Milo, D. S. (2019). </a:t>
            </a:r>
            <a:r>
              <a:rPr lang="en-US" b="0" i="1" dirty="0">
                <a:solidFill>
                  <a:srgbClr val="222222"/>
                </a:solidFill>
                <a:effectLst/>
                <a:latin typeface="Arial" panose="020B0604020202020204" pitchFamily="34" charset="0"/>
              </a:rPr>
              <a:t>Good enough: the tolerance for mediocrity in nature and society</a:t>
            </a:r>
            <a:r>
              <a:rPr lang="en-US" b="0" i="0" dirty="0">
                <a:solidFill>
                  <a:srgbClr val="222222"/>
                </a:solidFill>
                <a:effectLst/>
                <a:latin typeface="Arial" panose="020B0604020202020204" pitchFamily="34" charset="0"/>
              </a:rPr>
              <a:t>. Harvard University Press.</a:t>
            </a:r>
          </a:p>
          <a:p>
            <a:r>
              <a:rPr lang="en-US" b="0" i="0" dirty="0">
                <a:solidFill>
                  <a:srgbClr val="222222"/>
                </a:solidFill>
                <a:effectLst/>
                <a:latin typeface="Arial" panose="020B0604020202020204" pitchFamily="34" charset="0"/>
              </a:rPr>
              <a:t>Sheehan, D. V., Harnett-Sheehan, K., &amp; Raj, B. A. (1996). The measurement of disability. </a:t>
            </a:r>
            <a:r>
              <a:rPr lang="en-US" b="0" i="1" dirty="0">
                <a:solidFill>
                  <a:srgbClr val="222222"/>
                </a:solidFill>
                <a:effectLst/>
                <a:latin typeface="Arial" panose="020B0604020202020204" pitchFamily="34" charset="0"/>
              </a:rPr>
              <a:t>International clinical psychopharmacology</a:t>
            </a:r>
            <a:r>
              <a:rPr lang="en-US" b="0" i="0" dirty="0">
                <a:solidFill>
                  <a:srgbClr val="222222"/>
                </a:solidFill>
                <a:effectLst/>
                <a:latin typeface="Arial" panose="020B0604020202020204" pitchFamily="34" charset="0"/>
              </a:rPr>
              <a:t>.</a:t>
            </a:r>
            <a:endParaRPr lang="en-US" b="0" i="0" dirty="0">
              <a:solidFill>
                <a:srgbClr val="333333"/>
              </a:solidFill>
              <a:effectLst/>
              <a:latin typeface="Arial" panose="020B0604020202020204" pitchFamily="34" charset="0"/>
            </a:endParaRPr>
          </a:p>
          <a:p>
            <a:r>
              <a:rPr lang="en-US" b="0" i="0" dirty="0">
                <a:solidFill>
                  <a:srgbClr val="000000"/>
                </a:solidFill>
                <a:effectLst/>
                <a:latin typeface="Arial Unicode MS"/>
              </a:rPr>
              <a:t>Watts, A. (1966). </a:t>
            </a:r>
            <a:r>
              <a:rPr lang="en-US" b="0" i="1" dirty="0">
                <a:solidFill>
                  <a:srgbClr val="000000"/>
                </a:solidFill>
                <a:effectLst/>
                <a:latin typeface="Arial Unicode MS"/>
              </a:rPr>
              <a:t>The book: On the taboo against knowing who you are</a:t>
            </a:r>
            <a:r>
              <a:rPr lang="en-US" b="0" i="0" dirty="0">
                <a:solidFill>
                  <a:srgbClr val="000000"/>
                </a:solidFill>
                <a:effectLst/>
                <a:latin typeface="Arial Unicode MS"/>
              </a:rPr>
              <a:t>.</a:t>
            </a:r>
            <a:endParaRPr lang="en-US" b="0" i="0" dirty="0">
              <a:solidFill>
                <a:srgbClr val="333333"/>
              </a:solidFill>
              <a:effectLst/>
              <a:latin typeface="Arial" panose="020B0604020202020204" pitchFamily="34" charset="0"/>
            </a:endParaRPr>
          </a:p>
          <a:p>
            <a:r>
              <a:rPr lang="en-US" b="0" i="0" dirty="0">
                <a:solidFill>
                  <a:schemeClr val="tx1"/>
                </a:solidFill>
                <a:effectLst/>
                <a:latin typeface="Arial" panose="020B0604020202020204" pitchFamily="34" charset="0"/>
              </a:rPr>
              <a:t>Zettle, R. D., Gird, S. R., Webster, B. K., Carrasquillo-Richardson, N., </a:t>
            </a:r>
            <a:r>
              <a:rPr lang="en-US" b="0" i="0" dirty="0" err="1">
                <a:solidFill>
                  <a:schemeClr val="tx1"/>
                </a:solidFill>
                <a:effectLst/>
                <a:latin typeface="Arial" panose="020B0604020202020204" pitchFamily="34" charset="0"/>
              </a:rPr>
              <a:t>Swails</a:t>
            </a:r>
            <a:r>
              <a:rPr lang="en-US" b="0" i="0" dirty="0">
                <a:solidFill>
                  <a:schemeClr val="tx1"/>
                </a:solidFill>
                <a:effectLst/>
                <a:latin typeface="Arial" panose="020B0604020202020204" pitchFamily="34" charset="0"/>
              </a:rPr>
              <a:t>, J. A., &amp; </a:t>
            </a:r>
            <a:r>
              <a:rPr lang="en-US" b="0" i="0" dirty="0" err="1">
                <a:solidFill>
                  <a:schemeClr val="tx1"/>
                </a:solidFill>
                <a:effectLst/>
                <a:latin typeface="Arial" panose="020B0604020202020204" pitchFamily="34" charset="0"/>
              </a:rPr>
              <a:t>Burdsal</a:t>
            </a:r>
            <a:r>
              <a:rPr lang="en-US" b="0" i="0" dirty="0">
                <a:solidFill>
                  <a:schemeClr val="tx1"/>
                </a:solidFill>
                <a:effectLst/>
                <a:latin typeface="Arial" panose="020B0604020202020204" pitchFamily="34" charset="0"/>
              </a:rPr>
              <a:t>, C. A. (2018). The self-as-context scale: Development and preliminary psychometric properties. </a:t>
            </a:r>
            <a:r>
              <a:rPr lang="en-US" b="0" i="1" dirty="0">
                <a:solidFill>
                  <a:schemeClr val="tx1"/>
                </a:solidFill>
                <a:effectLst/>
                <a:latin typeface="Arial" panose="020B0604020202020204" pitchFamily="34" charset="0"/>
              </a:rPr>
              <a:t>Journal of Contextual Behavioral Science, 10,</a:t>
            </a:r>
            <a:r>
              <a:rPr lang="en-US" b="0" i="0" dirty="0">
                <a:solidFill>
                  <a:schemeClr val="tx1"/>
                </a:solidFill>
                <a:effectLst/>
                <a:latin typeface="Arial" panose="020B0604020202020204" pitchFamily="34" charset="0"/>
              </a:rPr>
              <a:t> 64–74. </a:t>
            </a:r>
            <a:r>
              <a:rPr lang="en-US" b="0" i="0" u="none"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https://doi.org/10.1016/j.jcbs.2018.08.010</a:t>
            </a:r>
            <a:endParaRPr lang="en-US" dirty="0">
              <a:solidFill>
                <a:schemeClr val="tx1"/>
              </a:solidFill>
            </a:endParaRPr>
          </a:p>
        </p:txBody>
      </p:sp>
    </p:spTree>
    <p:extLst>
      <p:ext uri="{BB962C8B-B14F-4D97-AF65-F5344CB8AC3E}">
        <p14:creationId xmlns:p14="http://schemas.microsoft.com/office/powerpoint/2010/main" val="79938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59E3F2-CBA9-4B66-9A9A-0949D94434E4}"/>
              </a:ext>
            </a:extLst>
          </p:cNvPr>
          <p:cNvSpPr>
            <a:spLocks noGrp="1"/>
          </p:cNvSpPr>
          <p:nvPr>
            <p:ph idx="1"/>
          </p:nvPr>
        </p:nvSpPr>
        <p:spPr>
          <a:xfrm>
            <a:off x="4363786" y="621697"/>
            <a:ext cx="6791894" cy="5147973"/>
          </a:xfrm>
        </p:spPr>
        <p:txBody>
          <a:bodyPr anchor="ctr">
            <a:normAutofit/>
          </a:bodyPr>
          <a:lstStyle/>
          <a:p>
            <a:r>
              <a:rPr lang="en-US" b="0" i="1" u="none" strike="noStrike" dirty="0">
                <a:effectLst/>
                <a:latin typeface="Arial" panose="020B0604020202020204" pitchFamily="34" charset="0"/>
              </a:rPr>
              <a:t>Could I be a stem cell right now, pure potential? Capable of anything? From this place of undiluted possibility, can we follow any direction at any time, unencumbered by the accrued self?</a:t>
            </a:r>
          </a:p>
          <a:p>
            <a:pPr marL="384048" lvl="2" indent="0">
              <a:buNone/>
            </a:pPr>
            <a:r>
              <a:rPr lang="en-US" b="0" i="0" u="none" strike="noStrike" dirty="0">
                <a:effectLst/>
                <a:latin typeface="Arial" panose="020B0604020202020204" pitchFamily="34" charset="0"/>
              </a:rPr>
              <a:t>--</a:t>
            </a:r>
            <a:r>
              <a:rPr lang="en-US" dirty="0">
                <a:latin typeface="Arial" panose="020B0604020202020204" pitchFamily="34" charset="0"/>
              </a:rPr>
              <a:t>D</a:t>
            </a:r>
            <a:r>
              <a:rPr lang="en-US" b="0" i="0" u="none" strike="noStrike" dirty="0">
                <a:effectLst/>
                <a:latin typeface="Arial" panose="020B0604020202020204" pitchFamily="34" charset="0"/>
              </a:rPr>
              <a:t>aniel Milo (from Good Enough: The tolerance for mediocrity in nature)</a:t>
            </a:r>
            <a:endParaRPr lang="en-US"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625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1E91A9-336D-458C-8206-177A650F176F}"/>
              </a:ext>
            </a:extLst>
          </p:cNvPr>
          <p:cNvSpPr>
            <a:spLocks noGrp="1"/>
          </p:cNvSpPr>
          <p:nvPr>
            <p:ph idx="1"/>
          </p:nvPr>
        </p:nvSpPr>
        <p:spPr>
          <a:xfrm>
            <a:off x="1097279" y="2546224"/>
            <a:ext cx="5977938" cy="3342747"/>
          </a:xfrm>
        </p:spPr>
        <p:txBody>
          <a:bodyPr>
            <a:normAutofit lnSpcReduction="10000"/>
          </a:bodyPr>
          <a:lstStyle/>
          <a:p>
            <a:r>
              <a:rPr lang="en-US" sz="1800" dirty="0">
                <a:solidFill>
                  <a:srgbClr val="FFFFFF"/>
                </a:solidFill>
                <a:latin typeface="Bahnschrift" panose="020B0502040204020203" pitchFamily="34" charset="0"/>
              </a:rPr>
              <a:t>We are forced to speak of “I” through myth-that is through special metaphors, analogies, and images which say </a:t>
            </a:r>
            <a:r>
              <a:rPr lang="en-US" sz="1800" i="1" dirty="0">
                <a:solidFill>
                  <a:srgbClr val="FFFFFF"/>
                </a:solidFill>
                <a:latin typeface="Bahnschrift" panose="020B0502040204020203" pitchFamily="34" charset="0"/>
              </a:rPr>
              <a:t>what</a:t>
            </a:r>
            <a:r>
              <a:rPr lang="en-US" sz="1800" dirty="0">
                <a:solidFill>
                  <a:srgbClr val="FFFFFF"/>
                </a:solidFill>
                <a:latin typeface="Bahnschrift" panose="020B0502040204020203" pitchFamily="34" charset="0"/>
              </a:rPr>
              <a:t> </a:t>
            </a:r>
            <a:r>
              <a:rPr lang="en-US" sz="1800" i="1" dirty="0">
                <a:solidFill>
                  <a:srgbClr val="FFFFFF"/>
                </a:solidFill>
                <a:latin typeface="Bahnschrift" panose="020B0502040204020203" pitchFamily="34" charset="0"/>
              </a:rPr>
              <a:t>it’s like</a:t>
            </a:r>
            <a:r>
              <a:rPr lang="en-US" sz="1800" dirty="0">
                <a:solidFill>
                  <a:srgbClr val="FFFFFF"/>
                </a:solidFill>
                <a:latin typeface="Bahnschrift" panose="020B0502040204020203" pitchFamily="34" charset="0"/>
              </a:rPr>
              <a:t>, distinct from </a:t>
            </a:r>
            <a:r>
              <a:rPr lang="en-US" sz="1800" i="1" dirty="0">
                <a:solidFill>
                  <a:srgbClr val="FFFFFF"/>
                </a:solidFill>
                <a:latin typeface="Bahnschrift" panose="020B0502040204020203" pitchFamily="34" charset="0"/>
              </a:rPr>
              <a:t>what it is</a:t>
            </a:r>
            <a:r>
              <a:rPr lang="en-US" sz="1800" dirty="0">
                <a:solidFill>
                  <a:srgbClr val="FFFFFF"/>
                </a:solidFill>
                <a:latin typeface="Bahnschrift" panose="020B0502040204020203" pitchFamily="34" charset="0"/>
              </a:rPr>
              <a:t>. This can be falsehood at the extreme, and it can also be a useful and fruitful way we make sense of life. But this myth is not to be taken literally. One must take care not to confuse an image with precise fact (which would be like climbing up the signpost instead of following the road).</a:t>
            </a:r>
          </a:p>
          <a:p>
            <a:endParaRPr lang="en-US" sz="1800" dirty="0">
              <a:solidFill>
                <a:srgbClr val="FFFFFF"/>
              </a:solidFill>
              <a:latin typeface="Bahnschrift" panose="020B0502040204020203" pitchFamily="34" charset="0"/>
            </a:endParaRPr>
          </a:p>
          <a:p>
            <a:r>
              <a:rPr lang="en-US" sz="1800" dirty="0">
                <a:solidFill>
                  <a:srgbClr val="FFFFFF"/>
                </a:solidFill>
                <a:latin typeface="Bahnschrift" panose="020B0502040204020203" pitchFamily="34" charset="0"/>
              </a:rPr>
              <a:t>-Alan Watts, 1966</a:t>
            </a:r>
          </a:p>
          <a:p>
            <a:endParaRPr lang="en-US" sz="1800" dirty="0">
              <a:solidFill>
                <a:srgbClr val="FFFFFF"/>
              </a:solidFill>
            </a:endParaRPr>
          </a:p>
        </p:txBody>
      </p:sp>
      <p:pic>
        <p:nvPicPr>
          <p:cNvPr id="5" name="Picture 4" descr="A person jumping in the air&#10;&#10;Description automatically generated">
            <a:extLst>
              <a:ext uri="{FF2B5EF4-FFF2-40B4-BE49-F238E27FC236}">
                <a16:creationId xmlns:a16="http://schemas.microsoft.com/office/drawing/2014/main" id="{A7E469F9-393A-4D3F-A037-30B35EAD88B1}"/>
              </a:ext>
            </a:extLst>
          </p:cNvPr>
          <p:cNvPicPr>
            <a:picLocks noChangeAspect="1"/>
          </p:cNvPicPr>
          <p:nvPr/>
        </p:nvPicPr>
        <p:blipFill rotWithShape="1">
          <a:blip r:embed="rId3"/>
          <a:srcRect r="15194"/>
          <a:stretch/>
        </p:blipFill>
        <p:spPr>
          <a:xfrm>
            <a:off x="7611902" y="10"/>
            <a:ext cx="4580097" cy="6857990"/>
          </a:xfrm>
          <a:prstGeom prst="rect">
            <a:avLst/>
          </a:prstGeom>
        </p:spPr>
      </p:pic>
    </p:spTree>
    <p:extLst>
      <p:ext uri="{BB962C8B-B14F-4D97-AF65-F5344CB8AC3E}">
        <p14:creationId xmlns:p14="http://schemas.microsoft.com/office/powerpoint/2010/main" val="20037024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46B23-6FF8-4028-97F5-D1EECAEB9451}"/>
              </a:ext>
            </a:extLst>
          </p:cNvPr>
          <p:cNvSpPr>
            <a:spLocks noGrp="1"/>
          </p:cNvSpPr>
          <p:nvPr>
            <p:ph type="title"/>
          </p:nvPr>
        </p:nvSpPr>
        <p:spPr>
          <a:xfrm>
            <a:off x="643467" y="516835"/>
            <a:ext cx="3448259" cy="1666501"/>
          </a:xfrm>
        </p:spPr>
        <p:txBody>
          <a:bodyPr>
            <a:normAutofit fontScale="90000"/>
          </a:bodyPr>
          <a:lstStyle/>
          <a:p>
            <a:r>
              <a:rPr lang="en-US" sz="4000" i="1" dirty="0">
                <a:solidFill>
                  <a:srgbClr val="FFFFFF"/>
                </a:solidFill>
                <a:latin typeface="Abadi Extra Light" panose="020B0204020104020204" pitchFamily="34" charset="0"/>
              </a:rPr>
              <a:t>Healthy </a:t>
            </a:r>
            <a:r>
              <a:rPr lang="en-US" sz="4000" i="1" dirty="0" err="1">
                <a:solidFill>
                  <a:srgbClr val="FFFFFF"/>
                </a:solidFill>
                <a:latin typeface="Abadi Extra Light" panose="020B0204020104020204" pitchFamily="34" charset="0"/>
              </a:rPr>
              <a:t>selfing</a:t>
            </a:r>
            <a:r>
              <a:rPr lang="en-US" sz="4000" i="1" dirty="0">
                <a:solidFill>
                  <a:srgbClr val="FFFFFF"/>
                </a:solidFill>
                <a:latin typeface="Abadi Extra Light" panose="020B0204020104020204" pitchFamily="34" charset="0"/>
              </a:rPr>
              <a:t> </a:t>
            </a:r>
            <a:r>
              <a:rPr lang="en-US" sz="4000" dirty="0">
                <a:solidFill>
                  <a:srgbClr val="FFFFFF"/>
                </a:solidFill>
                <a:latin typeface="Abadi Extra Light" panose="020B0204020104020204" pitchFamily="34" charset="0"/>
              </a:rPr>
              <a:t>in us &amp; our clients</a:t>
            </a:r>
            <a:br>
              <a:rPr lang="en-US" sz="4000" dirty="0">
                <a:solidFill>
                  <a:srgbClr val="FFFFFF"/>
                </a:solidFill>
                <a:latin typeface="Abadi Extra Light" panose="020B0204020104020204" pitchFamily="34" charset="0"/>
              </a:rPr>
            </a:br>
            <a:r>
              <a:rPr lang="en-US" sz="4000" dirty="0">
                <a:solidFill>
                  <a:srgbClr val="FFFFFF"/>
                </a:solidFill>
                <a:latin typeface="Abadi Extra Light" panose="020B0204020104020204" pitchFamily="34" charset="0"/>
              </a:rPr>
              <a:t>	</a:t>
            </a:r>
            <a:r>
              <a:rPr lang="en-US" sz="1100" b="0" i="0" dirty="0">
                <a:solidFill>
                  <a:schemeClr val="tx1"/>
                </a:solidFill>
                <a:effectLst/>
                <a:latin typeface="Arial" panose="020B0604020202020204" pitchFamily="34" charset="0"/>
              </a:rPr>
              <a:t>McHugh, Stewart, &amp; Almada, 2019</a:t>
            </a:r>
            <a:endParaRPr lang="en-US" sz="4000" dirty="0">
              <a:solidFill>
                <a:srgbClr val="FFFFFF"/>
              </a:solidFill>
              <a:latin typeface="Abadi Extra Light" panose="020B0204020104020204" pitchFamily="34" charset="0"/>
            </a:endParaRP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D2B9D7-4BEA-42BB-9898-D2D1B92D4483}"/>
              </a:ext>
            </a:extLst>
          </p:cNvPr>
          <p:cNvSpPr>
            <a:spLocks noGrp="1"/>
          </p:cNvSpPr>
          <p:nvPr>
            <p:ph idx="1"/>
          </p:nvPr>
        </p:nvSpPr>
        <p:spPr>
          <a:xfrm>
            <a:off x="643467" y="2546224"/>
            <a:ext cx="3448259" cy="3342747"/>
          </a:xfrm>
        </p:spPr>
        <p:txBody>
          <a:bodyPr>
            <a:normAutofit/>
          </a:bodyPr>
          <a:lstStyle/>
          <a:p>
            <a:pPr marL="171450" lvl="0" indent="-171450" rtl="0">
              <a:lnSpc>
                <a:spcPct val="90000"/>
              </a:lnSpc>
              <a:spcBef>
                <a:spcPts val="0"/>
              </a:spcBef>
              <a:spcAft>
                <a:spcPts val="0"/>
              </a:spcAft>
              <a:buClr>
                <a:schemeClr val="dk1"/>
              </a:buClr>
              <a:buSzPts val="900"/>
              <a:buFont typeface="Arial" panose="020B0604020202020204" pitchFamily="34" charset="0"/>
              <a:buChar char="•"/>
            </a:pPr>
            <a:r>
              <a:rPr lang="en-US" sz="1700" dirty="0">
                <a:solidFill>
                  <a:srgbClr val="FFFFFF"/>
                </a:solidFill>
              </a:rPr>
              <a:t>A flexible self is not confined by following rigid social and internal norms, nor by having to act in direct opposition to them.</a:t>
            </a:r>
          </a:p>
          <a:p>
            <a:pPr marL="171450" lvl="0" indent="-171450" rtl="0">
              <a:lnSpc>
                <a:spcPct val="90000"/>
              </a:lnSpc>
              <a:spcBef>
                <a:spcPts val="0"/>
              </a:spcBef>
              <a:spcAft>
                <a:spcPts val="0"/>
              </a:spcAft>
              <a:buClr>
                <a:schemeClr val="dk1"/>
              </a:buClr>
              <a:buSzPts val="900"/>
              <a:buFont typeface="Arial" panose="020B0604020202020204" pitchFamily="34" charset="0"/>
              <a:buChar char="•"/>
            </a:pPr>
            <a:endParaRPr lang="en-US" sz="1700" dirty="0">
              <a:solidFill>
                <a:srgbClr val="FFFFFF"/>
              </a:solidFill>
            </a:endParaRPr>
          </a:p>
          <a:p>
            <a:pPr marL="171450" lvl="0" indent="-171450" rtl="0">
              <a:lnSpc>
                <a:spcPct val="90000"/>
              </a:lnSpc>
              <a:spcBef>
                <a:spcPts val="0"/>
              </a:spcBef>
              <a:spcAft>
                <a:spcPts val="0"/>
              </a:spcAft>
              <a:buClr>
                <a:schemeClr val="dk1"/>
              </a:buClr>
              <a:buSzPts val="900"/>
              <a:buFont typeface="Arial" panose="020B0604020202020204" pitchFamily="34" charset="0"/>
              <a:buChar char="•"/>
            </a:pPr>
            <a:r>
              <a:rPr lang="en-US" sz="1700" dirty="0">
                <a:solidFill>
                  <a:srgbClr val="FFFFFF"/>
                </a:solidFill>
              </a:rPr>
              <a:t>After trauma, holding our identities tightly can bring a sense of security and familiarity, but also trap us.</a:t>
            </a:r>
          </a:p>
          <a:p>
            <a:pPr marL="171450" indent="-171450">
              <a:lnSpc>
                <a:spcPct val="90000"/>
              </a:lnSpc>
              <a:spcBef>
                <a:spcPts val="0"/>
              </a:spcBef>
              <a:spcAft>
                <a:spcPts val="0"/>
              </a:spcAft>
              <a:buClr>
                <a:schemeClr val="dk1"/>
              </a:buClr>
              <a:buSzPts val="900"/>
              <a:buFont typeface="Arial" panose="020B0604020202020204" pitchFamily="34" charset="0"/>
              <a:buChar char="•"/>
            </a:pPr>
            <a:endParaRPr lang="en-US" sz="1800" dirty="0">
              <a:solidFill>
                <a:srgbClr val="FFFFFF"/>
              </a:solidFill>
            </a:endParaRPr>
          </a:p>
          <a:p>
            <a:pPr marL="171450" indent="-171450">
              <a:lnSpc>
                <a:spcPct val="90000"/>
              </a:lnSpc>
              <a:spcBef>
                <a:spcPts val="0"/>
              </a:spcBef>
              <a:spcAft>
                <a:spcPts val="0"/>
              </a:spcAft>
              <a:buClr>
                <a:schemeClr val="dk1"/>
              </a:buClr>
              <a:buSzPts val="900"/>
              <a:buFont typeface="Arial" panose="020B0604020202020204" pitchFamily="34" charset="0"/>
              <a:buChar char="•"/>
            </a:pPr>
            <a:r>
              <a:rPr lang="en-US" sz="1700" dirty="0">
                <a:solidFill>
                  <a:srgbClr val="FFFFFF"/>
                </a:solidFill>
              </a:rPr>
              <a:t>In what ways does our sense of self enhance or restrict psychological flexibility and thereby influence the ability to adapt after trauma?</a:t>
            </a:r>
          </a:p>
          <a:p>
            <a:pPr marL="171450" lvl="0" indent="-171450" rtl="0">
              <a:lnSpc>
                <a:spcPct val="90000"/>
              </a:lnSpc>
              <a:spcBef>
                <a:spcPts val="0"/>
              </a:spcBef>
              <a:spcAft>
                <a:spcPts val="0"/>
              </a:spcAft>
              <a:buClr>
                <a:schemeClr val="dk1"/>
              </a:buClr>
              <a:buSzPts val="900"/>
              <a:buFont typeface="Arial" panose="020B0604020202020204" pitchFamily="34" charset="0"/>
              <a:buChar char="•"/>
            </a:pPr>
            <a:endParaRPr lang="en-US" sz="1700" dirty="0">
              <a:solidFill>
                <a:srgbClr val="FFFFFF"/>
              </a:solidFill>
            </a:endParaRPr>
          </a:p>
          <a:p>
            <a:pPr marL="0" lvl="0" indent="0" rtl="0">
              <a:lnSpc>
                <a:spcPct val="90000"/>
              </a:lnSpc>
              <a:spcBef>
                <a:spcPts val="0"/>
              </a:spcBef>
              <a:spcAft>
                <a:spcPts val="0"/>
              </a:spcAft>
              <a:buClr>
                <a:schemeClr val="dk1"/>
              </a:buClr>
              <a:buSzPts val="900"/>
              <a:buNone/>
            </a:pPr>
            <a:endParaRPr lang="en-US" sz="1700" dirty="0">
              <a:solidFill>
                <a:schemeClr val="tx1"/>
              </a:solidFill>
            </a:endParaRPr>
          </a:p>
        </p:txBody>
      </p:sp>
      <p:pic>
        <p:nvPicPr>
          <p:cNvPr id="5" name="Picture 4">
            <a:extLst>
              <a:ext uri="{FF2B5EF4-FFF2-40B4-BE49-F238E27FC236}">
                <a16:creationId xmlns:a16="http://schemas.microsoft.com/office/drawing/2014/main" id="{442E5D9E-AFF1-41D4-BAE3-490B185DC75E}"/>
              </a:ext>
            </a:extLst>
          </p:cNvPr>
          <p:cNvPicPr>
            <a:picLocks noChangeAspect="1"/>
          </p:cNvPicPr>
          <p:nvPr/>
        </p:nvPicPr>
        <p:blipFill rotWithShape="1">
          <a:blip r:embed="rId3"/>
          <a:srcRect l="12878" r="4688"/>
          <a:stretch/>
        </p:blipFill>
        <p:spPr>
          <a:xfrm>
            <a:off x="4654296" y="10"/>
            <a:ext cx="7537703" cy="6857990"/>
          </a:xfrm>
          <a:prstGeom prst="rect">
            <a:avLst/>
          </a:prstGeom>
        </p:spPr>
      </p:pic>
    </p:spTree>
    <p:extLst>
      <p:ext uri="{BB962C8B-B14F-4D97-AF65-F5344CB8AC3E}">
        <p14:creationId xmlns:p14="http://schemas.microsoft.com/office/powerpoint/2010/main" val="2771793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1">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Rectangle 43">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EB2572F-8640-48D9-B52C-EB0138F8C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 b="2"/>
          <a:stretch/>
        </p:blipFill>
        <p:spPr bwMode="auto">
          <a:xfrm>
            <a:off x="4214749" y="905933"/>
            <a:ext cx="3794505" cy="50397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16B682-2F84-44E6-853F-D57EAF329083}"/>
              </a:ext>
            </a:extLst>
          </p:cNvPr>
          <p:cNvSpPr txBox="1"/>
          <p:nvPr/>
        </p:nvSpPr>
        <p:spPr>
          <a:xfrm>
            <a:off x="901521" y="1120462"/>
            <a:ext cx="3065172" cy="3139321"/>
          </a:xfrm>
          <a:prstGeom prst="rect">
            <a:avLst/>
          </a:prstGeom>
          <a:noFill/>
        </p:spPr>
        <p:txBody>
          <a:bodyPr wrap="square" rtlCol="0">
            <a:spAutoFit/>
          </a:bodyPr>
          <a:lstStyle/>
          <a:p>
            <a:r>
              <a:rPr lang="en-US" sz="3300" dirty="0">
                <a:latin typeface="Abadi Extra Light" panose="020B0204020104020204" pitchFamily="34" charset="0"/>
              </a:rPr>
              <a:t>As we go, I invite you to experience this content as a choose your own adventure…</a:t>
            </a:r>
          </a:p>
        </p:txBody>
      </p:sp>
    </p:spTree>
    <p:extLst>
      <p:ext uri="{BB962C8B-B14F-4D97-AF65-F5344CB8AC3E}">
        <p14:creationId xmlns:p14="http://schemas.microsoft.com/office/powerpoint/2010/main" val="260802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4A16B-AA5A-467D-ACB2-E058F92502EC}"/>
              </a:ext>
            </a:extLst>
          </p:cNvPr>
          <p:cNvSpPr>
            <a:spLocks noGrp="1"/>
          </p:cNvSpPr>
          <p:nvPr>
            <p:ph type="title"/>
          </p:nvPr>
        </p:nvSpPr>
        <p:spPr>
          <a:xfrm>
            <a:off x="990932" y="286603"/>
            <a:ext cx="7226765" cy="1450757"/>
          </a:xfrm>
        </p:spPr>
        <p:txBody>
          <a:bodyPr>
            <a:normAutofit/>
          </a:bodyPr>
          <a:lstStyle/>
          <a:p>
            <a:r>
              <a:rPr lang="en-US" dirty="0">
                <a:solidFill>
                  <a:schemeClr val="accent1"/>
                </a:solidFill>
                <a:latin typeface="Abadi Extra Light" panose="020B0204020104020204" pitchFamily="34" charset="0"/>
              </a:rPr>
              <a:t>Case Examples</a:t>
            </a:r>
            <a:r>
              <a:rPr lang="en-US" sz="1600" dirty="0">
                <a:solidFill>
                  <a:schemeClr val="accent1"/>
                </a:solidFill>
                <a:latin typeface="Abadi Extra Light" panose="020B0204020104020204" pitchFamily="34" charset="0"/>
              </a:rPr>
              <a:t>(*identifying information has been changed)</a:t>
            </a:r>
            <a:endParaRPr lang="en-US" dirty="0">
              <a:solidFill>
                <a:schemeClr val="accent1"/>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A24B7BCB-77DD-4875-9AF5-8FFBDEFC111F}"/>
              </a:ext>
            </a:extLst>
          </p:cNvPr>
          <p:cNvSpPr>
            <a:spLocks noGrp="1"/>
          </p:cNvSpPr>
          <p:nvPr>
            <p:ph idx="1"/>
          </p:nvPr>
        </p:nvSpPr>
        <p:spPr>
          <a:xfrm>
            <a:off x="508715" y="2023962"/>
            <a:ext cx="7226765" cy="3845131"/>
          </a:xfrm>
        </p:spPr>
        <p:txBody>
          <a:bodyPr>
            <a:normAutofit fontScale="92500" lnSpcReduction="10000"/>
          </a:bodyPr>
          <a:lstStyle/>
          <a:p>
            <a:pPr marL="1005840" lvl="1" indent="0" fontAlgn="base">
              <a:spcBef>
                <a:spcPts val="0"/>
              </a:spcBef>
              <a:spcAft>
                <a:spcPts val="600"/>
              </a:spcAft>
              <a:buNone/>
            </a:pPr>
            <a:r>
              <a:rPr lang="en-US" sz="2400" i="1" u="sng" dirty="0">
                <a:latin typeface="Abadi Extra Light" panose="020B0204020104020204" pitchFamily="34" charset="0"/>
              </a:rPr>
              <a:t>“Sam” </a:t>
            </a:r>
          </a:p>
          <a:p>
            <a:pPr marL="1463040" lvl="1" indent="-457200" fontAlgn="base">
              <a:spcBef>
                <a:spcPts val="0"/>
              </a:spcBef>
              <a:spcAft>
                <a:spcPts val="600"/>
              </a:spcAft>
            </a:pPr>
            <a:r>
              <a:rPr lang="en-US" sz="2400" dirty="0">
                <a:latin typeface="Abadi Extra Light" panose="020B0204020104020204" pitchFamily="34" charset="0"/>
              </a:rPr>
              <a:t>Distraught police officer</a:t>
            </a:r>
            <a:r>
              <a:rPr lang="en-US" sz="2400" i="0" u="none" strike="noStrike" dirty="0">
                <a:effectLst/>
                <a:latin typeface="Abadi Extra Light" panose="020B0204020104020204" pitchFamily="34" charset="0"/>
              </a:rPr>
              <a:t> whose daughter recently died by suicide. </a:t>
            </a:r>
          </a:p>
          <a:p>
            <a:pPr marL="1005840" lvl="1" indent="0" fontAlgn="base">
              <a:spcBef>
                <a:spcPts val="0"/>
              </a:spcBef>
              <a:spcAft>
                <a:spcPts val="600"/>
              </a:spcAft>
              <a:buNone/>
            </a:pPr>
            <a:r>
              <a:rPr lang="en-US" sz="2400" i="1" u="sng" strike="noStrike" dirty="0">
                <a:effectLst/>
                <a:latin typeface="Abadi Extra Light" panose="020B0204020104020204" pitchFamily="34" charset="0"/>
              </a:rPr>
              <a:t>“Anna” </a:t>
            </a:r>
          </a:p>
          <a:p>
            <a:pPr marL="1463040" lvl="1" indent="-457200" fontAlgn="base">
              <a:spcBef>
                <a:spcPts val="0"/>
              </a:spcBef>
              <a:spcAft>
                <a:spcPts val="600"/>
              </a:spcAft>
            </a:pPr>
            <a:r>
              <a:rPr lang="en-US" sz="2400" i="0" u="none" strike="noStrike" dirty="0">
                <a:effectLst/>
                <a:latin typeface="Abadi Extra Light" panose="020B0204020104020204" pitchFamily="34" charset="0"/>
              </a:rPr>
              <a:t>Highly accomplished and exhausted. Life feels empty near her retirement. Extensive war trauma before resettling in the US. Decades ago, shortly after arriving, experienced the accidental death of her husband.</a:t>
            </a:r>
          </a:p>
          <a:p>
            <a:pPr marL="1005840" lvl="1" indent="0" fontAlgn="base">
              <a:spcBef>
                <a:spcPts val="0"/>
              </a:spcBef>
              <a:spcAft>
                <a:spcPts val="600"/>
              </a:spcAft>
              <a:buNone/>
            </a:pPr>
            <a:r>
              <a:rPr lang="en-US" i="1" u="none" strike="noStrike" dirty="0">
                <a:effectLst/>
                <a:latin typeface="Abadi Extra Light" panose="020B0204020104020204" pitchFamily="34" charset="0"/>
              </a:rPr>
              <a:t>*How are they behaving verbally with regard to their behavior?</a:t>
            </a:r>
            <a:r>
              <a:rPr lang="en-US" i="0" u="none" strike="noStrike" dirty="0">
                <a:effectLst/>
                <a:latin typeface="Abadi Extra Light" panose="020B0204020104020204" pitchFamily="34" charset="0"/>
              </a:rPr>
              <a:t>     </a:t>
            </a:r>
          </a:p>
          <a:p>
            <a:pPr marL="1005840" lvl="1" indent="0" fontAlgn="base">
              <a:spcBef>
                <a:spcPts val="0"/>
              </a:spcBef>
              <a:spcAft>
                <a:spcPts val="600"/>
              </a:spcAft>
              <a:buNone/>
            </a:pPr>
            <a:r>
              <a:rPr lang="en-US" i="0" u="none" strike="noStrike" dirty="0">
                <a:effectLst/>
                <a:latin typeface="Abadi Extra Light" panose="020B0204020104020204" pitchFamily="34" charset="0"/>
              </a:rPr>
              <a:t>			-</a:t>
            </a:r>
            <a:r>
              <a:rPr lang="en-US" sz="1500" i="0" u="none" strike="noStrike" dirty="0">
                <a:effectLst/>
                <a:latin typeface="Abadi Extra Light" panose="020B0204020104020204" pitchFamily="34" charset="0"/>
              </a:rPr>
              <a:t>Hayes, Barnes-Holmes, &amp; Roche, 2001</a:t>
            </a:r>
            <a:endParaRPr lang="en-US" sz="2200" i="0" u="none" strike="noStrike" dirty="0">
              <a:effectLst/>
              <a:latin typeface="Abadi Extra Light" panose="020B0204020104020204" pitchFamily="34" charset="0"/>
            </a:endParaRP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0FA2369-10B3-4A99-93ED-036A92FD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78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A9BE9F-F758-451B-B192-A4F30EC62AB1}"/>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latin typeface="Abadi Extra Light" panose="020B0204020104020204" pitchFamily="34" charset="0"/>
              </a:rPr>
              <a:t>Initial</a:t>
            </a:r>
            <a:br>
              <a:rPr lang="en-US" sz="4400" dirty="0">
                <a:solidFill>
                  <a:srgbClr val="FFFFFF"/>
                </a:solidFill>
                <a:latin typeface="Abadi Extra Light" panose="020B0204020104020204" pitchFamily="34" charset="0"/>
              </a:rPr>
            </a:br>
            <a:r>
              <a:rPr lang="en-US" sz="4400" dirty="0">
                <a:solidFill>
                  <a:srgbClr val="FFFFFF"/>
                </a:solidFill>
                <a:latin typeface="Abadi Extra Light" panose="020B0204020104020204" pitchFamily="34" charset="0"/>
              </a:rPr>
              <a:t>Assessment Measures</a:t>
            </a:r>
          </a:p>
        </p:txBody>
      </p:sp>
      <p:sp>
        <p:nvSpPr>
          <p:cNvPr id="3" name="Content Placeholder 2">
            <a:extLst>
              <a:ext uri="{FF2B5EF4-FFF2-40B4-BE49-F238E27FC236}">
                <a16:creationId xmlns:a16="http://schemas.microsoft.com/office/drawing/2014/main" id="{6C714EEC-5FC5-4EA2-8F34-2A222C5E0A59}"/>
              </a:ext>
            </a:extLst>
          </p:cNvPr>
          <p:cNvSpPr>
            <a:spLocks noGrp="1"/>
          </p:cNvSpPr>
          <p:nvPr>
            <p:ph idx="1"/>
          </p:nvPr>
        </p:nvSpPr>
        <p:spPr>
          <a:xfrm>
            <a:off x="4797380" y="605896"/>
            <a:ext cx="7089820" cy="5646208"/>
          </a:xfrm>
        </p:spPr>
        <p:txBody>
          <a:bodyPr anchor="ctr">
            <a:normAutofit/>
          </a:bodyPr>
          <a:lstStyle/>
          <a:p>
            <a:pPr>
              <a:lnSpc>
                <a:spcPct val="90000"/>
              </a:lnSpc>
            </a:pPr>
            <a:r>
              <a:rPr lang="en-US" sz="2400" b="1" dirty="0">
                <a:latin typeface="Abadi Extra Light" panose="020B0204020104020204" pitchFamily="34" charset="0"/>
              </a:rPr>
              <a:t>Daily Valued Action Questionnaire (DVAQ)</a:t>
            </a:r>
          </a:p>
          <a:p>
            <a:pPr lvl="8"/>
            <a:r>
              <a:rPr lang="en-US" dirty="0" err="1">
                <a:latin typeface="Abadi Extra Light" panose="020B0204020104020204" pitchFamily="34" charset="0"/>
              </a:rPr>
              <a:t>Berghoff</a:t>
            </a:r>
            <a:r>
              <a:rPr lang="en-US" dirty="0">
                <a:latin typeface="Abadi Extra Light" panose="020B0204020104020204" pitchFamily="34" charset="0"/>
              </a:rPr>
              <a:t> et al., 2018</a:t>
            </a:r>
          </a:p>
          <a:p>
            <a:pPr>
              <a:lnSpc>
                <a:spcPct val="90000"/>
              </a:lnSpc>
            </a:pPr>
            <a:r>
              <a:rPr lang="en-US" sz="2400" b="1" dirty="0">
                <a:latin typeface="Abadi Extra Light" panose="020B0204020104020204" pitchFamily="34" charset="0"/>
              </a:rPr>
              <a:t>Posttraumatic Stress Disorder Checklist (PCL)</a:t>
            </a:r>
          </a:p>
          <a:p>
            <a:pPr lvl="8"/>
            <a:r>
              <a:rPr lang="en-US" dirty="0">
                <a:latin typeface="Abadi Extra Light" panose="020B0204020104020204" pitchFamily="34" charset="0"/>
              </a:rPr>
              <a:t>Blevins et al., 2015</a:t>
            </a:r>
          </a:p>
          <a:p>
            <a:pPr>
              <a:lnSpc>
                <a:spcPct val="90000"/>
              </a:lnSpc>
            </a:pPr>
            <a:r>
              <a:rPr lang="en-US" sz="2400" b="1" dirty="0">
                <a:latin typeface="Abadi Extra Light" panose="020B0204020104020204" pitchFamily="34" charset="0"/>
              </a:rPr>
              <a:t>Self as Context Scale (SACS)</a:t>
            </a:r>
          </a:p>
          <a:p>
            <a:pPr lvl="1">
              <a:lnSpc>
                <a:spcPct val="90000"/>
              </a:lnSpc>
            </a:pPr>
            <a:r>
              <a:rPr lang="en-US" sz="2000" b="0" i="0" dirty="0">
                <a:effectLst/>
                <a:latin typeface="Abadi Extra Light" panose="020B0204020104020204" pitchFamily="34" charset="0"/>
              </a:rPr>
              <a:t>Centering: reacting calmly to unwanted psychological experiences </a:t>
            </a:r>
          </a:p>
          <a:p>
            <a:pPr lvl="1">
              <a:lnSpc>
                <a:spcPct val="90000"/>
              </a:lnSpc>
            </a:pPr>
            <a:r>
              <a:rPr lang="en-US" sz="2000" b="0" i="0" dirty="0">
                <a:effectLst/>
                <a:latin typeface="Abadi Extra Light" panose="020B0204020104020204" pitchFamily="34" charset="0"/>
              </a:rPr>
              <a:t>Transcending: the observing self</a:t>
            </a:r>
          </a:p>
          <a:p>
            <a:pPr lvl="8"/>
            <a:r>
              <a:rPr lang="en-US" sz="1500" dirty="0">
                <a:latin typeface="Abadi Extra Light" panose="020B0204020104020204" pitchFamily="34" charset="0"/>
              </a:rPr>
              <a:t>Zettle et al., 2018</a:t>
            </a:r>
          </a:p>
          <a:p>
            <a:pPr>
              <a:lnSpc>
                <a:spcPct val="90000"/>
              </a:lnSpc>
            </a:pPr>
            <a:r>
              <a:rPr lang="en-US" sz="2400" b="1" dirty="0">
                <a:latin typeface="Abadi Extra Light" panose="020B0204020104020204" pitchFamily="34" charset="0"/>
              </a:rPr>
              <a:t>Sheehan Disability Scale (SDS)</a:t>
            </a:r>
          </a:p>
          <a:p>
            <a:pPr lvl="2">
              <a:lnSpc>
                <a:spcPct val="90000"/>
              </a:lnSpc>
            </a:pPr>
            <a:r>
              <a:rPr lang="en-US" sz="2000" dirty="0">
                <a:latin typeface="Abadi Extra Light" panose="020B0204020104020204" pitchFamily="34" charset="0"/>
              </a:rPr>
              <a:t>Work/Student, Social, Family/Home</a:t>
            </a:r>
          </a:p>
          <a:p>
            <a:pPr lvl="8"/>
            <a:r>
              <a:rPr lang="en-US" sz="1500" dirty="0">
                <a:latin typeface="Abadi Extra Light" panose="020B0204020104020204" pitchFamily="34" charset="0"/>
              </a:rPr>
              <a:t>Sheehan et al., 1996</a:t>
            </a:r>
          </a:p>
          <a:p>
            <a:pPr>
              <a:lnSpc>
                <a:spcPct val="90000"/>
              </a:lnSpc>
            </a:pPr>
            <a:endParaRPr lang="en-US" sz="2400" dirty="0"/>
          </a:p>
        </p:txBody>
      </p:sp>
    </p:spTree>
    <p:extLst>
      <p:ext uri="{BB962C8B-B14F-4D97-AF65-F5344CB8AC3E}">
        <p14:creationId xmlns:p14="http://schemas.microsoft.com/office/powerpoint/2010/main" val="196131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8F0A4-702F-4B02-AD82-7C06E14DAE82}"/>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US" dirty="0">
                <a:latin typeface="Abadi Extra Light" panose="020B0204020104020204" pitchFamily="34" charset="0"/>
              </a:rPr>
            </a:br>
            <a:r>
              <a:rPr lang="en-US" dirty="0">
                <a:latin typeface="Abadi Extra Light" panose="020B0204020104020204" pitchFamily="34" charset="0"/>
              </a:rPr>
              <a:t>Intake Measure Results</a:t>
            </a:r>
          </a:p>
        </p:txBody>
      </p:sp>
      <p:cxnSp>
        <p:nvCxnSpPr>
          <p:cNvPr id="24" name="Straight Connector 23">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D8AAB963-EFE1-4EC4-BAA1-51ECA5C814CA}"/>
              </a:ext>
            </a:extLst>
          </p:cNvPr>
          <p:cNvGraphicFramePr>
            <a:graphicFrameLocks noGrp="1"/>
          </p:cNvGraphicFramePr>
          <p:nvPr>
            <p:ph idx="1"/>
            <p:extLst>
              <p:ext uri="{D42A27DB-BD31-4B8C-83A1-F6EECF244321}">
                <p14:modId xmlns:p14="http://schemas.microsoft.com/office/powerpoint/2010/main" val="2484210532"/>
              </p:ext>
            </p:extLst>
          </p:nvPr>
        </p:nvGraphicFramePr>
        <p:xfrm>
          <a:off x="1739562" y="2409916"/>
          <a:ext cx="8773203" cy="3163281"/>
        </p:xfrm>
        <a:graphic>
          <a:graphicData uri="http://schemas.openxmlformats.org/drawingml/2006/table">
            <a:tbl>
              <a:tblPr firstRow="1" bandRow="1">
                <a:tableStyleId>{9D7B26C5-4107-4FEC-AEDC-1716B250A1EF}</a:tableStyleId>
              </a:tblPr>
              <a:tblGrid>
                <a:gridCol w="1575404">
                  <a:extLst>
                    <a:ext uri="{9D8B030D-6E8A-4147-A177-3AD203B41FA5}">
                      <a16:colId xmlns:a16="http://schemas.microsoft.com/office/drawing/2014/main" val="240557180"/>
                    </a:ext>
                  </a:extLst>
                </a:gridCol>
                <a:gridCol w="1410316">
                  <a:extLst>
                    <a:ext uri="{9D8B030D-6E8A-4147-A177-3AD203B41FA5}">
                      <a16:colId xmlns:a16="http://schemas.microsoft.com/office/drawing/2014/main" val="101865646"/>
                    </a:ext>
                  </a:extLst>
                </a:gridCol>
                <a:gridCol w="1740490">
                  <a:extLst>
                    <a:ext uri="{9D8B030D-6E8A-4147-A177-3AD203B41FA5}">
                      <a16:colId xmlns:a16="http://schemas.microsoft.com/office/drawing/2014/main" val="1792941429"/>
                    </a:ext>
                  </a:extLst>
                </a:gridCol>
                <a:gridCol w="2282919">
                  <a:extLst>
                    <a:ext uri="{9D8B030D-6E8A-4147-A177-3AD203B41FA5}">
                      <a16:colId xmlns:a16="http://schemas.microsoft.com/office/drawing/2014/main" val="2418625019"/>
                    </a:ext>
                  </a:extLst>
                </a:gridCol>
                <a:gridCol w="1764074">
                  <a:extLst>
                    <a:ext uri="{9D8B030D-6E8A-4147-A177-3AD203B41FA5}">
                      <a16:colId xmlns:a16="http://schemas.microsoft.com/office/drawing/2014/main" val="3554512413"/>
                    </a:ext>
                  </a:extLst>
                </a:gridCol>
              </a:tblGrid>
              <a:tr h="719147">
                <a:tc>
                  <a:txBody>
                    <a:bodyPr/>
                    <a:lstStyle/>
                    <a:p>
                      <a:endParaRPr lang="en-US" sz="3300"/>
                    </a:p>
                  </a:txBody>
                  <a:tcPr marL="169804" marR="169804" marT="84901" marB="84901"/>
                </a:tc>
                <a:tc>
                  <a:txBody>
                    <a:bodyPr/>
                    <a:lstStyle/>
                    <a:p>
                      <a:r>
                        <a:rPr lang="en-US" sz="3300"/>
                        <a:t>PCL</a:t>
                      </a:r>
                    </a:p>
                  </a:txBody>
                  <a:tcPr marL="169804" marR="169804" marT="84901" marB="84901"/>
                </a:tc>
                <a:tc>
                  <a:txBody>
                    <a:bodyPr/>
                    <a:lstStyle/>
                    <a:p>
                      <a:r>
                        <a:rPr lang="en-US" sz="3300"/>
                        <a:t>SACS</a:t>
                      </a:r>
                    </a:p>
                  </a:txBody>
                  <a:tcPr marL="169804" marR="169804" marT="84901" marB="84901"/>
                </a:tc>
                <a:tc>
                  <a:txBody>
                    <a:bodyPr/>
                    <a:lstStyle/>
                    <a:p>
                      <a:r>
                        <a:rPr lang="en-US" sz="3300"/>
                        <a:t>Sheehan</a:t>
                      </a:r>
                    </a:p>
                  </a:txBody>
                  <a:tcPr marL="169804" marR="169804" marT="84901" marB="84901"/>
                </a:tc>
                <a:tc>
                  <a:txBody>
                    <a:bodyPr/>
                    <a:lstStyle/>
                    <a:p>
                      <a:r>
                        <a:rPr lang="en-US" sz="3300"/>
                        <a:t>DVAC</a:t>
                      </a:r>
                    </a:p>
                  </a:txBody>
                  <a:tcPr marL="169804" marR="169804" marT="84901" marB="84901"/>
                </a:tc>
                <a:extLst>
                  <a:ext uri="{0D108BD9-81ED-4DB2-BD59-A6C34878D82A}">
                    <a16:rowId xmlns:a16="http://schemas.microsoft.com/office/drawing/2014/main" val="410093454"/>
                  </a:ext>
                </a:extLst>
              </a:tr>
              <a:tr h="1222067">
                <a:tc>
                  <a:txBody>
                    <a:bodyPr/>
                    <a:lstStyle/>
                    <a:p>
                      <a:r>
                        <a:rPr lang="en-US" sz="3300" i="1" dirty="0"/>
                        <a:t>Sam</a:t>
                      </a:r>
                    </a:p>
                  </a:txBody>
                  <a:tcPr marL="169804" marR="169804" marT="84901" marB="84901"/>
                </a:tc>
                <a:tc>
                  <a:txBody>
                    <a:bodyPr/>
                    <a:lstStyle/>
                    <a:p>
                      <a:r>
                        <a:rPr lang="en-US" sz="3300" b="0" dirty="0"/>
                        <a:t>52</a:t>
                      </a:r>
                    </a:p>
                  </a:txBody>
                  <a:tcPr marL="169804" marR="169804" marT="84901" marB="84901"/>
                </a:tc>
                <a:tc>
                  <a:txBody>
                    <a:bodyPr/>
                    <a:lstStyle/>
                    <a:p>
                      <a:r>
                        <a:rPr lang="en-US" sz="3300" b="0" dirty="0"/>
                        <a:t>T=21 C=8</a:t>
                      </a:r>
                    </a:p>
                  </a:txBody>
                  <a:tcPr marL="169804" marR="169804" marT="84901" marB="84901"/>
                </a:tc>
                <a:tc>
                  <a:txBody>
                    <a:bodyPr/>
                    <a:lstStyle/>
                    <a:p>
                      <a:r>
                        <a:rPr lang="en-US" sz="3300" b="0" dirty="0">
                          <a:solidFill>
                            <a:schemeClr val="accent1"/>
                          </a:solidFill>
                        </a:rPr>
                        <a:t>11</a:t>
                      </a:r>
                    </a:p>
                  </a:txBody>
                  <a:tcPr marL="169804" marR="169804" marT="84901" marB="84901"/>
                </a:tc>
                <a:tc>
                  <a:txBody>
                    <a:bodyPr/>
                    <a:lstStyle/>
                    <a:p>
                      <a:r>
                        <a:rPr lang="en-US" sz="3300" b="0"/>
                        <a:t>3.4</a:t>
                      </a:r>
                    </a:p>
                  </a:txBody>
                  <a:tcPr marL="169804" marR="169804" marT="84901" marB="84901"/>
                </a:tc>
                <a:extLst>
                  <a:ext uri="{0D108BD9-81ED-4DB2-BD59-A6C34878D82A}">
                    <a16:rowId xmlns:a16="http://schemas.microsoft.com/office/drawing/2014/main" val="3376254565"/>
                  </a:ext>
                </a:extLst>
              </a:tr>
              <a:tr h="1222067">
                <a:tc>
                  <a:txBody>
                    <a:bodyPr/>
                    <a:lstStyle/>
                    <a:p>
                      <a:r>
                        <a:rPr lang="en-US" sz="3300" i="1" dirty="0"/>
                        <a:t>Anna</a:t>
                      </a:r>
                    </a:p>
                  </a:txBody>
                  <a:tcPr marL="169804" marR="169804" marT="84901" marB="84901"/>
                </a:tc>
                <a:tc>
                  <a:txBody>
                    <a:bodyPr/>
                    <a:lstStyle/>
                    <a:p>
                      <a:r>
                        <a:rPr lang="en-US" sz="3300" b="0" dirty="0">
                          <a:solidFill>
                            <a:schemeClr val="accent1"/>
                          </a:solidFill>
                        </a:rPr>
                        <a:t>23</a:t>
                      </a:r>
                    </a:p>
                  </a:txBody>
                  <a:tcPr marL="169804" marR="169804" marT="84901" marB="84901"/>
                </a:tc>
                <a:tc>
                  <a:txBody>
                    <a:bodyPr/>
                    <a:lstStyle/>
                    <a:p>
                      <a:r>
                        <a:rPr lang="en-US" sz="3300" b="0" dirty="0">
                          <a:solidFill>
                            <a:schemeClr val="accent1"/>
                          </a:solidFill>
                        </a:rPr>
                        <a:t>T=29, C=16</a:t>
                      </a:r>
                    </a:p>
                  </a:txBody>
                  <a:tcPr marL="169804" marR="169804" marT="84901" marB="84901"/>
                </a:tc>
                <a:tc>
                  <a:txBody>
                    <a:bodyPr/>
                    <a:lstStyle/>
                    <a:p>
                      <a:r>
                        <a:rPr lang="en-US" sz="3300" b="0" dirty="0">
                          <a:solidFill>
                            <a:schemeClr val="accent1"/>
                          </a:solidFill>
                        </a:rPr>
                        <a:t>1</a:t>
                      </a:r>
                    </a:p>
                  </a:txBody>
                  <a:tcPr marL="169804" marR="169804" marT="84901" marB="84901"/>
                </a:tc>
                <a:tc>
                  <a:txBody>
                    <a:bodyPr/>
                    <a:lstStyle/>
                    <a:p>
                      <a:r>
                        <a:rPr lang="en-US" sz="3300" b="0" dirty="0"/>
                        <a:t>5.2</a:t>
                      </a:r>
                    </a:p>
                  </a:txBody>
                  <a:tcPr marL="169804" marR="169804" marT="84901" marB="84901"/>
                </a:tc>
                <a:extLst>
                  <a:ext uri="{0D108BD9-81ED-4DB2-BD59-A6C34878D82A}">
                    <a16:rowId xmlns:a16="http://schemas.microsoft.com/office/drawing/2014/main" val="1920050690"/>
                  </a:ext>
                </a:extLst>
              </a:tr>
            </a:tbl>
          </a:graphicData>
        </a:graphic>
      </p:graphicFrame>
      <p:sp>
        <p:nvSpPr>
          <p:cNvPr id="6" name="TextBox 5">
            <a:extLst>
              <a:ext uri="{FF2B5EF4-FFF2-40B4-BE49-F238E27FC236}">
                <a16:creationId xmlns:a16="http://schemas.microsoft.com/office/drawing/2014/main" id="{4A5B2DFA-59CA-44EC-A781-B3F8F400A9E2}"/>
              </a:ext>
            </a:extLst>
          </p:cNvPr>
          <p:cNvSpPr txBox="1"/>
          <p:nvPr/>
        </p:nvSpPr>
        <p:spPr>
          <a:xfrm>
            <a:off x="6941713" y="5647386"/>
            <a:ext cx="4655712" cy="292388"/>
          </a:xfrm>
          <a:prstGeom prst="rect">
            <a:avLst/>
          </a:prstGeom>
          <a:noFill/>
        </p:spPr>
        <p:txBody>
          <a:bodyPr wrap="square" rtlCol="0">
            <a:spAutoFit/>
          </a:bodyPr>
          <a:lstStyle/>
          <a:p>
            <a:r>
              <a:rPr lang="en-US" sz="1300" dirty="0"/>
              <a:t>       = score inconsistent with clinical interview responses    </a:t>
            </a:r>
          </a:p>
        </p:txBody>
      </p:sp>
      <p:sp>
        <p:nvSpPr>
          <p:cNvPr id="7" name="Rectangle 6">
            <a:extLst>
              <a:ext uri="{FF2B5EF4-FFF2-40B4-BE49-F238E27FC236}">
                <a16:creationId xmlns:a16="http://schemas.microsoft.com/office/drawing/2014/main" id="{0E0671EA-FD8E-438F-8116-6CE239FFD544}"/>
              </a:ext>
            </a:extLst>
          </p:cNvPr>
          <p:cNvSpPr/>
          <p:nvPr/>
        </p:nvSpPr>
        <p:spPr>
          <a:xfrm>
            <a:off x="7076941" y="5720491"/>
            <a:ext cx="206062" cy="16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70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D2C513-F248-486B-AC5B-0B7BD978D1B7}"/>
              </a:ext>
            </a:extLst>
          </p:cNvPr>
          <p:cNvSpPr>
            <a:spLocks noGrp="1"/>
          </p:cNvSpPr>
          <p:nvPr>
            <p:ph type="title"/>
          </p:nvPr>
        </p:nvSpPr>
        <p:spPr>
          <a:xfrm>
            <a:off x="643467" y="516835"/>
            <a:ext cx="2994815" cy="1666501"/>
          </a:xfrm>
        </p:spPr>
        <p:txBody>
          <a:bodyPr>
            <a:normAutofit/>
          </a:bodyPr>
          <a:lstStyle/>
          <a:p>
            <a:r>
              <a:rPr lang="en-US" sz="3100">
                <a:solidFill>
                  <a:schemeClr val="tx1"/>
                </a:solidFill>
                <a:latin typeface="Abadi Extra Light" panose="020B0204020104020204" pitchFamily="34" charset="0"/>
              </a:rPr>
              <a:t>Process approach to standardized assessment</a:t>
            </a:r>
          </a:p>
        </p:txBody>
      </p:sp>
      <p:cxnSp>
        <p:nvCxnSpPr>
          <p:cNvPr id="36" name="Straight Connector 3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7A7FF5-A804-49D6-9A6A-DAAE7567CD1A}"/>
              </a:ext>
            </a:extLst>
          </p:cNvPr>
          <p:cNvSpPr>
            <a:spLocks noGrp="1"/>
          </p:cNvSpPr>
          <p:nvPr>
            <p:ph idx="1"/>
          </p:nvPr>
        </p:nvSpPr>
        <p:spPr>
          <a:xfrm>
            <a:off x="643467" y="2546224"/>
            <a:ext cx="2994815" cy="3342747"/>
          </a:xfrm>
        </p:spPr>
        <p:txBody>
          <a:bodyPr>
            <a:normAutofit/>
          </a:bodyPr>
          <a:lstStyle/>
          <a:p>
            <a:endParaRPr lang="en-US" sz="1800" b="1" u="sng" dirty="0">
              <a:solidFill>
                <a:schemeClr val="tx1"/>
              </a:solidFill>
              <a:latin typeface="Abadi Extra Light" panose="020B0204020104020204" pitchFamily="34" charset="0"/>
            </a:endParaRPr>
          </a:p>
          <a:p>
            <a:pPr marL="0" indent="0">
              <a:buNone/>
            </a:pPr>
            <a:r>
              <a:rPr lang="en-US" sz="1800" b="1" u="sng" dirty="0">
                <a:solidFill>
                  <a:schemeClr val="tx1"/>
                </a:solidFill>
                <a:latin typeface="Abadi Extra Light" panose="020B0204020104020204" pitchFamily="34" charset="0"/>
              </a:rPr>
              <a:t>Sam</a:t>
            </a:r>
            <a:r>
              <a:rPr lang="en-US" sz="1800" dirty="0">
                <a:solidFill>
                  <a:schemeClr val="tx1"/>
                </a:solidFill>
                <a:latin typeface="Abadi Extra Light" panose="020B0204020104020204" pitchFamily="34" charset="0"/>
              </a:rPr>
              <a:t>: </a:t>
            </a:r>
            <a:r>
              <a:rPr lang="en-US" sz="1800" i="1" dirty="0">
                <a:solidFill>
                  <a:schemeClr val="tx1"/>
                </a:solidFill>
                <a:latin typeface="Abadi Extra Light" panose="020B0204020104020204" pitchFamily="34" charset="0"/>
              </a:rPr>
              <a:t>Yep, I’m a mess.</a:t>
            </a:r>
          </a:p>
          <a:p>
            <a:pPr marL="0" indent="0">
              <a:buNone/>
            </a:pPr>
            <a:r>
              <a:rPr lang="en-US" sz="1800" b="1" u="sng" dirty="0">
                <a:solidFill>
                  <a:schemeClr val="tx1"/>
                </a:solidFill>
                <a:latin typeface="Abadi Extra Light" panose="020B0204020104020204" pitchFamily="34" charset="0"/>
              </a:rPr>
              <a:t>Anna</a:t>
            </a:r>
            <a:r>
              <a:rPr lang="en-US" sz="1800" dirty="0">
                <a:solidFill>
                  <a:schemeClr val="tx1"/>
                </a:solidFill>
                <a:latin typeface="Abadi Extra Light" panose="020B0204020104020204" pitchFamily="34" charset="0"/>
              </a:rPr>
              <a:t>: </a:t>
            </a:r>
            <a:r>
              <a:rPr lang="en-US" sz="1800" i="1" dirty="0">
                <a:solidFill>
                  <a:schemeClr val="tx1"/>
                </a:solidFill>
                <a:latin typeface="Abadi Extra Light" panose="020B0204020104020204" pitchFamily="34" charset="0"/>
              </a:rPr>
              <a:t>Yes, I can do these things (i.e. skills). It’s not a problem. Please also send me the journal articles for these measures so I understand them well.</a:t>
            </a:r>
          </a:p>
          <a:p>
            <a:pPr marL="0" indent="0">
              <a:buNone/>
            </a:pPr>
            <a:endParaRPr lang="en-US" sz="1800" i="1" dirty="0">
              <a:solidFill>
                <a:schemeClr val="tx1"/>
              </a:solidFill>
              <a:latin typeface="Abadi Extra Light" panose="020B0204020104020204" pitchFamily="34" charset="0"/>
            </a:endParaRPr>
          </a:p>
          <a:p>
            <a:pPr marL="0" indent="0">
              <a:buNone/>
            </a:pPr>
            <a:endParaRPr lang="en-US" sz="1800" i="1" dirty="0">
              <a:solidFill>
                <a:schemeClr val="tx1"/>
              </a:solidFill>
              <a:latin typeface="Abadi Extra Light" panose="020B0204020104020204" pitchFamily="34" charset="0"/>
            </a:endParaRPr>
          </a:p>
          <a:p>
            <a:endParaRPr lang="en-US" sz="1800" dirty="0">
              <a:solidFill>
                <a:schemeClr val="tx1"/>
              </a:solidFill>
            </a:endParaRPr>
          </a:p>
        </p:txBody>
      </p:sp>
      <p:pic>
        <p:nvPicPr>
          <p:cNvPr id="8" name="Picture 7" descr="A picture containing person, sitting, person, boy&#10;&#10;Description automatically generated">
            <a:extLst>
              <a:ext uri="{FF2B5EF4-FFF2-40B4-BE49-F238E27FC236}">
                <a16:creationId xmlns:a16="http://schemas.microsoft.com/office/drawing/2014/main" id="{32859C0D-362E-4E75-9A07-2A398185BA48}"/>
              </a:ext>
            </a:extLst>
          </p:cNvPr>
          <p:cNvPicPr>
            <a:picLocks noChangeAspect="1"/>
          </p:cNvPicPr>
          <p:nvPr/>
        </p:nvPicPr>
        <p:blipFill rotWithShape="1">
          <a:blip r:embed="rId3"/>
          <a:srcRect l="11621" r="10192"/>
          <a:stretch/>
        </p:blipFill>
        <p:spPr>
          <a:xfrm>
            <a:off x="4059922" y="10"/>
            <a:ext cx="4021571" cy="6857990"/>
          </a:xfrm>
          <a:prstGeom prst="rect">
            <a:avLst/>
          </a:prstGeom>
        </p:spPr>
      </p:pic>
      <p:pic>
        <p:nvPicPr>
          <p:cNvPr id="6" name="Picture 5" descr="A person sitting on a bed&#10;&#10;Description automatically generated">
            <a:extLst>
              <a:ext uri="{FF2B5EF4-FFF2-40B4-BE49-F238E27FC236}">
                <a16:creationId xmlns:a16="http://schemas.microsoft.com/office/drawing/2014/main" id="{2B6CC64D-8832-4BDE-BA0D-FA5987FDBA09}"/>
              </a:ext>
            </a:extLst>
          </p:cNvPr>
          <p:cNvPicPr>
            <a:picLocks noChangeAspect="1"/>
          </p:cNvPicPr>
          <p:nvPr/>
        </p:nvPicPr>
        <p:blipFill rotWithShape="1">
          <a:blip r:embed="rId4"/>
          <a:srcRect l="986" r="14674" b="1"/>
          <a:stretch/>
        </p:blipFill>
        <p:spPr>
          <a:xfrm>
            <a:off x="8175592" y="6086"/>
            <a:ext cx="4016407" cy="6851914"/>
          </a:xfrm>
          <a:prstGeom prst="rect">
            <a:avLst/>
          </a:prstGeom>
        </p:spPr>
      </p:pic>
    </p:spTree>
    <p:extLst>
      <p:ext uri="{BB962C8B-B14F-4D97-AF65-F5344CB8AC3E}">
        <p14:creationId xmlns:p14="http://schemas.microsoft.com/office/powerpoint/2010/main" val="1381723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DC9D6-01F9-43AC-B46B-280DA07B9524}"/>
              </a:ext>
            </a:extLst>
          </p:cNvPr>
          <p:cNvSpPr>
            <a:spLocks noGrp="1"/>
          </p:cNvSpPr>
          <p:nvPr>
            <p:ph type="title"/>
          </p:nvPr>
        </p:nvSpPr>
        <p:spPr>
          <a:xfrm>
            <a:off x="414866" y="66805"/>
            <a:ext cx="5300133" cy="1674180"/>
          </a:xfrm>
        </p:spPr>
        <p:txBody>
          <a:bodyPr>
            <a:normAutofit/>
          </a:bodyPr>
          <a:lstStyle/>
          <a:p>
            <a:r>
              <a:rPr lang="en-US" sz="4800" dirty="0">
                <a:latin typeface="Abadi Extra Light" panose="020B0204020104020204" pitchFamily="34" charset="0"/>
              </a:rPr>
              <a:t>Self-content issues</a:t>
            </a:r>
          </a:p>
        </p:txBody>
      </p:sp>
      <p:cxnSp>
        <p:nvCxnSpPr>
          <p:cNvPr id="75" name="Straight Connector 7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6" name="Content Placeholder 5125">
            <a:extLst>
              <a:ext uri="{FF2B5EF4-FFF2-40B4-BE49-F238E27FC236}">
                <a16:creationId xmlns:a16="http://schemas.microsoft.com/office/drawing/2014/main" id="{CDDB1934-8775-4607-B05F-64CE7F578C61}"/>
              </a:ext>
            </a:extLst>
          </p:cNvPr>
          <p:cNvSpPr>
            <a:spLocks noGrp="1"/>
          </p:cNvSpPr>
          <p:nvPr>
            <p:ph idx="1"/>
          </p:nvPr>
        </p:nvSpPr>
        <p:spPr>
          <a:xfrm>
            <a:off x="858064" y="2639380"/>
            <a:ext cx="3205049" cy="3229714"/>
          </a:xfrm>
        </p:spPr>
        <p:txBody>
          <a:bodyPr>
            <a:normAutofit/>
          </a:bodyPr>
          <a:lstStyle/>
          <a:p>
            <a:endParaRPr lang="en-US" sz="2000" b="0" i="1" u="none" strike="noStrike" dirty="0">
              <a:solidFill>
                <a:srgbClr val="006600"/>
              </a:solidFill>
              <a:effectLst/>
              <a:latin typeface="Arial" panose="020B0604020202020204" pitchFamily="34" charset="0"/>
            </a:endParaRPr>
          </a:p>
          <a:p>
            <a:endParaRPr lang="en-US" dirty="0"/>
          </a:p>
        </p:txBody>
      </p:sp>
      <p:sp>
        <p:nvSpPr>
          <p:cNvPr id="77" name="Rectangle 7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able 6">
            <a:extLst>
              <a:ext uri="{FF2B5EF4-FFF2-40B4-BE49-F238E27FC236}">
                <a16:creationId xmlns:a16="http://schemas.microsoft.com/office/drawing/2014/main" id="{3D8D1A00-C282-475B-9507-572873C13C03}"/>
              </a:ext>
            </a:extLst>
          </p:cNvPr>
          <p:cNvGraphicFramePr>
            <a:graphicFrameLocks noGrp="1"/>
          </p:cNvGraphicFramePr>
          <p:nvPr>
            <p:extLst>
              <p:ext uri="{D42A27DB-BD31-4B8C-83A1-F6EECF244321}">
                <p14:modId xmlns:p14="http://schemas.microsoft.com/office/powerpoint/2010/main" val="268046021"/>
              </p:ext>
            </p:extLst>
          </p:nvPr>
        </p:nvGraphicFramePr>
        <p:xfrm>
          <a:off x="2175933" y="2817180"/>
          <a:ext cx="9093198" cy="3251036"/>
        </p:xfrm>
        <a:graphic>
          <a:graphicData uri="http://schemas.openxmlformats.org/drawingml/2006/table">
            <a:tbl>
              <a:tblPr firstRow="1" bandRow="1">
                <a:tableStyleId>{073A0DAA-6AF3-43AB-8588-CEC1D06C72B9}</a:tableStyleId>
              </a:tblPr>
              <a:tblGrid>
                <a:gridCol w="1701800">
                  <a:extLst>
                    <a:ext uri="{9D8B030D-6E8A-4147-A177-3AD203B41FA5}">
                      <a16:colId xmlns:a16="http://schemas.microsoft.com/office/drawing/2014/main" val="4062165412"/>
                    </a:ext>
                  </a:extLst>
                </a:gridCol>
                <a:gridCol w="2218267">
                  <a:extLst>
                    <a:ext uri="{9D8B030D-6E8A-4147-A177-3AD203B41FA5}">
                      <a16:colId xmlns:a16="http://schemas.microsoft.com/office/drawing/2014/main" val="42445588"/>
                    </a:ext>
                  </a:extLst>
                </a:gridCol>
                <a:gridCol w="2597909">
                  <a:extLst>
                    <a:ext uri="{9D8B030D-6E8A-4147-A177-3AD203B41FA5}">
                      <a16:colId xmlns:a16="http://schemas.microsoft.com/office/drawing/2014/main" val="2065820533"/>
                    </a:ext>
                  </a:extLst>
                </a:gridCol>
                <a:gridCol w="2575222">
                  <a:extLst>
                    <a:ext uri="{9D8B030D-6E8A-4147-A177-3AD203B41FA5}">
                      <a16:colId xmlns:a16="http://schemas.microsoft.com/office/drawing/2014/main" val="208908019"/>
                    </a:ext>
                  </a:extLst>
                </a:gridCol>
              </a:tblGrid>
              <a:tr h="350212">
                <a:tc>
                  <a:txBody>
                    <a:bodyPr/>
                    <a:lstStyle/>
                    <a:p>
                      <a:endParaRPr lang="en-US" b="1" dirty="0">
                        <a:latin typeface="Abadi Extra Light" panose="020B0204020104020204" pitchFamily="34" charset="0"/>
                      </a:endParaRPr>
                    </a:p>
                  </a:txBody>
                  <a:tcPr/>
                </a:tc>
                <a:tc>
                  <a:txBody>
                    <a:bodyPr/>
                    <a:lstStyle/>
                    <a:p>
                      <a:r>
                        <a:rPr lang="en-US" b="1" dirty="0" err="1">
                          <a:latin typeface="Abadi Extra Light" panose="020B0204020104020204" pitchFamily="34" charset="0"/>
                        </a:rPr>
                        <a:t>Selfing</a:t>
                      </a:r>
                      <a:endParaRPr lang="en-US" b="1" dirty="0">
                        <a:latin typeface="Abadi Extra Light" panose="020B0204020104020204" pitchFamily="34" charset="0"/>
                      </a:endParaRPr>
                    </a:p>
                  </a:txBody>
                  <a:tcPr/>
                </a:tc>
                <a:tc>
                  <a:txBody>
                    <a:bodyPr/>
                    <a:lstStyle/>
                    <a:p>
                      <a:r>
                        <a:rPr lang="en-US" b="1" dirty="0">
                          <a:latin typeface="Abadi Extra Light" panose="020B0204020104020204" pitchFamily="34" charset="0"/>
                        </a:rPr>
                        <a:t>Rule</a:t>
                      </a:r>
                    </a:p>
                  </a:txBody>
                  <a:tcPr/>
                </a:tc>
                <a:tc>
                  <a:txBody>
                    <a:bodyPr/>
                    <a:lstStyle/>
                    <a:p>
                      <a:r>
                        <a:rPr lang="en-US" b="1" dirty="0">
                          <a:latin typeface="Abadi Extra Light" panose="020B0204020104020204" pitchFamily="34" charset="0"/>
                        </a:rPr>
                        <a:t>Function/Workability</a:t>
                      </a:r>
                    </a:p>
                  </a:txBody>
                  <a:tcPr/>
                </a:tc>
                <a:extLst>
                  <a:ext uri="{0D108BD9-81ED-4DB2-BD59-A6C34878D82A}">
                    <a16:rowId xmlns:a16="http://schemas.microsoft.com/office/drawing/2014/main" val="2181173736"/>
                  </a:ext>
                </a:extLst>
              </a:tr>
              <a:tr h="1122598">
                <a:tc>
                  <a:txBody>
                    <a:bodyPr/>
                    <a:lstStyle/>
                    <a:p>
                      <a:r>
                        <a:rPr lang="en-US" b="1" dirty="0">
                          <a:latin typeface="Abadi Extra Light" panose="020B0204020104020204" pitchFamily="34" charset="0"/>
                        </a:rPr>
                        <a:t>Sam</a:t>
                      </a:r>
                    </a:p>
                  </a:txBody>
                  <a:tcPr/>
                </a:tc>
                <a:tc>
                  <a:txBody>
                    <a:bodyPr/>
                    <a:lstStyle/>
                    <a:p>
                      <a:r>
                        <a:rPr lang="en-US" b="1" dirty="0">
                          <a:latin typeface="Abadi Extra Light" panose="020B0204020104020204" pitchFamily="34" charset="0"/>
                        </a:rPr>
                        <a:t>My life is a succession of huge failures.</a:t>
                      </a:r>
                    </a:p>
                  </a:txBody>
                  <a:tcPr/>
                </a:tc>
                <a:tc>
                  <a:txBody>
                    <a:bodyPr/>
                    <a:lstStyle/>
                    <a:p>
                      <a:r>
                        <a:rPr lang="en-US" b="1" dirty="0">
                          <a:latin typeface="Abadi Extra Light" panose="020B0204020104020204" pitchFamily="34" charset="0"/>
                        </a:rPr>
                        <a:t>I have to take responsibility and accept my punishment.</a:t>
                      </a:r>
                    </a:p>
                  </a:txBody>
                  <a:tcPr/>
                </a:tc>
                <a:tc>
                  <a:txBody>
                    <a:bodyPr/>
                    <a:lstStyle/>
                    <a:p>
                      <a:r>
                        <a:rPr lang="en-US" b="1" dirty="0">
                          <a:latin typeface="Abadi Extra Light" panose="020B0204020104020204" pitchFamily="34" charset="0"/>
                        </a:rPr>
                        <a:t>+ Stabilizing,      S/I</a:t>
                      </a:r>
                    </a:p>
                    <a:p>
                      <a:r>
                        <a:rPr lang="en-US" b="1" dirty="0">
                          <a:latin typeface="Abadi Extra Light" panose="020B0204020104020204" pitchFamily="34" charset="0"/>
                        </a:rPr>
                        <a:t>- Values inconsistent</a:t>
                      </a:r>
                    </a:p>
                  </a:txBody>
                  <a:tcPr/>
                </a:tc>
                <a:extLst>
                  <a:ext uri="{0D108BD9-81ED-4DB2-BD59-A6C34878D82A}">
                    <a16:rowId xmlns:a16="http://schemas.microsoft.com/office/drawing/2014/main" val="177802729"/>
                  </a:ext>
                </a:extLst>
              </a:tr>
              <a:tr h="1122598">
                <a:tc>
                  <a:txBody>
                    <a:bodyPr/>
                    <a:lstStyle/>
                    <a:p>
                      <a:r>
                        <a:rPr lang="en-US" b="1" dirty="0">
                          <a:latin typeface="Abadi Extra Light" panose="020B0204020104020204" pitchFamily="34" charset="0"/>
                        </a:rPr>
                        <a:t>Anna</a:t>
                      </a:r>
                    </a:p>
                  </a:txBody>
                  <a:tcPr/>
                </a:tc>
                <a:tc>
                  <a:txBody>
                    <a:bodyPr/>
                    <a:lstStyle/>
                    <a:p>
                      <a:r>
                        <a:rPr lang="en-US" b="1" dirty="0">
                          <a:latin typeface="Abadi Extra Light" panose="020B0204020104020204" pitchFamily="34" charset="0"/>
                        </a:rPr>
                        <a:t>I bring order to chaos for others.</a:t>
                      </a:r>
                    </a:p>
                  </a:txBody>
                  <a:tcPr/>
                </a:tc>
                <a:tc>
                  <a:txBody>
                    <a:bodyPr/>
                    <a:lstStyle/>
                    <a:p>
                      <a:r>
                        <a:rPr lang="en-US" b="1" dirty="0">
                          <a:latin typeface="Abadi Extra Light" panose="020B0204020104020204" pitchFamily="34" charset="0"/>
                        </a:rPr>
                        <a:t>I must help everyone else, and my therapist needs to stop the chaos for me.</a:t>
                      </a:r>
                    </a:p>
                  </a:txBody>
                  <a:tcPr/>
                </a:tc>
                <a:tc>
                  <a:txBody>
                    <a:bodyPr/>
                    <a:lstStyle/>
                    <a:p>
                      <a:r>
                        <a:rPr lang="en-US" b="1" dirty="0">
                          <a:latin typeface="Abadi Extra Light" panose="020B0204020104020204" pitchFamily="34" charset="0"/>
                        </a:rPr>
                        <a:t>+ Somewhat values consistent</a:t>
                      </a:r>
                    </a:p>
                    <a:p>
                      <a:r>
                        <a:rPr lang="en-US" b="1" dirty="0">
                          <a:latin typeface="Abadi Extra Light" panose="020B0204020104020204" pitchFamily="34" charset="0"/>
                        </a:rPr>
                        <a:t>- No longer workable</a:t>
                      </a:r>
                    </a:p>
                  </a:txBody>
                  <a:tcPr/>
                </a:tc>
                <a:extLst>
                  <a:ext uri="{0D108BD9-81ED-4DB2-BD59-A6C34878D82A}">
                    <a16:rowId xmlns:a16="http://schemas.microsoft.com/office/drawing/2014/main" val="3123192202"/>
                  </a:ext>
                </a:extLst>
              </a:tr>
              <a:tr h="350212">
                <a:tc>
                  <a:txBody>
                    <a:bodyPr/>
                    <a:lstStyle/>
                    <a:p>
                      <a:r>
                        <a:rPr lang="en-US" b="1" dirty="0">
                          <a:latin typeface="Abadi Extra Light" panose="020B0204020104020204" pitchFamily="34" charset="0"/>
                        </a:rPr>
                        <a:t>Psychologist (me)</a:t>
                      </a:r>
                    </a:p>
                  </a:txBody>
                  <a:tcPr/>
                </a:tc>
                <a:tc>
                  <a:txBody>
                    <a:bodyPr/>
                    <a:lstStyle/>
                    <a:p>
                      <a:r>
                        <a:rPr lang="en-US" b="1" dirty="0">
                          <a:latin typeface="Abadi Extra Light" panose="020B0204020104020204" pitchFamily="34" charset="0"/>
                        </a:rPr>
                        <a:t>I alleviate others’ suffering.</a:t>
                      </a:r>
                    </a:p>
                  </a:txBody>
                  <a:tcPr/>
                </a:tc>
                <a:tc>
                  <a:txBody>
                    <a:bodyPr/>
                    <a:lstStyle/>
                    <a:p>
                      <a:r>
                        <a:rPr lang="en-US" b="1" dirty="0">
                          <a:latin typeface="Abadi Extra Light" panose="020B0204020104020204" pitchFamily="34" charset="0"/>
                        </a:rPr>
                        <a:t>I have to find a way to stop their pain and fix this.</a:t>
                      </a:r>
                    </a:p>
                  </a:txBody>
                  <a:tcPr/>
                </a:tc>
                <a:tc>
                  <a:txBody>
                    <a:bodyPr/>
                    <a:lstStyle/>
                    <a:p>
                      <a:r>
                        <a:rPr lang="en-US" b="1" dirty="0">
                          <a:latin typeface="Abadi Extra Light" panose="020B0204020104020204" pitchFamily="34" charset="0"/>
                        </a:rPr>
                        <a:t>+ Engagement, motivation</a:t>
                      </a:r>
                    </a:p>
                    <a:p>
                      <a:r>
                        <a:rPr lang="en-US" b="1" dirty="0">
                          <a:latin typeface="Abadi Extra Light" panose="020B0204020104020204" pitchFamily="34" charset="0"/>
                        </a:rPr>
                        <a:t>-  Overly responsible for</a:t>
                      </a:r>
                    </a:p>
                  </a:txBody>
                  <a:tcPr/>
                </a:tc>
                <a:extLst>
                  <a:ext uri="{0D108BD9-81ED-4DB2-BD59-A6C34878D82A}">
                    <a16:rowId xmlns:a16="http://schemas.microsoft.com/office/drawing/2014/main" val="3101332883"/>
                  </a:ext>
                </a:extLst>
              </a:tr>
            </a:tbl>
          </a:graphicData>
        </a:graphic>
      </p:graphicFrame>
      <p:sp>
        <p:nvSpPr>
          <p:cNvPr id="8" name="Arrow: Down 7">
            <a:extLst>
              <a:ext uri="{FF2B5EF4-FFF2-40B4-BE49-F238E27FC236}">
                <a16:creationId xmlns:a16="http://schemas.microsoft.com/office/drawing/2014/main" id="{8EADF704-2F66-448C-B3DB-7DCA6FE3CD05}"/>
              </a:ext>
            </a:extLst>
          </p:cNvPr>
          <p:cNvSpPr/>
          <p:nvPr/>
        </p:nvSpPr>
        <p:spPr>
          <a:xfrm>
            <a:off x="10055306" y="3256337"/>
            <a:ext cx="177800" cy="222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41521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8d300d6-6fd7-4532-986c-e238e45cca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2C65804609E449BFC6BC61A79CB5A1" ma:contentTypeVersion="12" ma:contentTypeDescription="Create a new document." ma:contentTypeScope="" ma:versionID="7c2fc4ae8c34a70ce7860f05ea883305">
  <xsd:schema xmlns:xsd="http://www.w3.org/2001/XMLSchema" xmlns:xs="http://www.w3.org/2001/XMLSchema" xmlns:p="http://schemas.microsoft.com/office/2006/metadata/properties" xmlns:ns3="58d300d6-6fd7-4532-986c-e238e45cca3b" xmlns:ns4="7edddb70-5677-41eb-ac74-29ebcf6df095" targetNamespace="http://schemas.microsoft.com/office/2006/metadata/properties" ma:root="true" ma:fieldsID="6b03619028e0b7e4972e439c4e732cc9" ns3:_="" ns4:_="">
    <xsd:import namespace="58d300d6-6fd7-4532-986c-e238e45cca3b"/>
    <xsd:import namespace="7edddb70-5677-41eb-ac74-29ebcf6df095"/>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300d6-6fd7-4532-986c-e238e45cc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dddb70-5677-41eb-ac74-29ebcf6df0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4F5B1FD9-3BB6-4DA9-A089-3B68C2323D4F}">
  <ds:schemaRefs>
    <ds:schemaRef ds:uri="http://schemas.microsoft.com/office/2006/documentManagement/types"/>
    <ds:schemaRef ds:uri="7edddb70-5677-41eb-ac74-29ebcf6df095"/>
    <ds:schemaRef ds:uri="http://schemas.microsoft.com/office/infopath/2007/PartnerControls"/>
    <ds:schemaRef ds:uri="http://purl.org/dc/dcmitype/"/>
    <ds:schemaRef ds:uri="http://purl.org/dc/terms/"/>
    <ds:schemaRef ds:uri="http://www.w3.org/XML/1998/namespace"/>
    <ds:schemaRef ds:uri="http://purl.org/dc/elements/1.1/"/>
    <ds:schemaRef ds:uri="http://schemas.openxmlformats.org/package/2006/metadata/core-properties"/>
    <ds:schemaRef ds:uri="58d300d6-6fd7-4532-986c-e238e45cca3b"/>
    <ds:schemaRef ds:uri="http://schemas.microsoft.com/office/2006/metadata/properties"/>
  </ds:schemaRefs>
</ds:datastoreItem>
</file>

<file path=customXml/itemProps3.xml><?xml version="1.0" encoding="utf-8"?>
<ds:datastoreItem xmlns:ds="http://schemas.openxmlformats.org/officeDocument/2006/customXml" ds:itemID="{5E6061A3-AA1B-4097-AEF7-CEFAB48A8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300d6-6fd7-4532-986c-e238e45cca3b"/>
    <ds:schemaRef ds:uri="7edddb70-5677-41eb-ac74-29ebcf6df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167</Paragraphs>
  <Slides>19</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 Extra Light</vt:lpstr>
      <vt:lpstr>Arial</vt:lpstr>
      <vt:lpstr>Arial Unicode MS</vt:lpstr>
      <vt:lpstr>Bahnschrift</vt:lpstr>
      <vt:lpstr>Bookman Old Style</vt:lpstr>
      <vt:lpstr>Calibri</vt:lpstr>
      <vt:lpstr>Franklin Gothic Book</vt:lpstr>
      <vt:lpstr>1_RetrospectVTI</vt:lpstr>
      <vt:lpstr>The self after trauma: a practical look at the clinical applications  of ACT</vt:lpstr>
      <vt:lpstr>PowerPoint Presentation</vt:lpstr>
      <vt:lpstr>Healthy selfing in us &amp; our clients  McHugh, Stewart, &amp; Almada, 2019</vt:lpstr>
      <vt:lpstr>PowerPoint Presentation</vt:lpstr>
      <vt:lpstr>Case Examples(*identifying information has been changed)</vt:lpstr>
      <vt:lpstr>Initial Assessment Measures</vt:lpstr>
      <vt:lpstr> Intake Measure Results</vt:lpstr>
      <vt:lpstr>Process approach to standardized assessment</vt:lpstr>
      <vt:lpstr>Self-content issues</vt:lpstr>
      <vt:lpstr>Interventions for Selfing Processes</vt:lpstr>
      <vt:lpstr>Interventions</vt:lpstr>
      <vt:lpstr>Interventions</vt:lpstr>
      <vt:lpstr>Interventions</vt:lpstr>
      <vt:lpstr> Follow up assessment results at 3 months</vt:lpstr>
      <vt:lpstr>Epilogue</vt:lpstr>
      <vt:lpstr>Practical Considerations</vt:lpstr>
      <vt:lpstr>Ashley.Greenwell@ucebt.com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2020-07-05T17:12:57Z</dcterms:created>
  <dcterms:modified xsi:type="dcterms:W3CDTF">2020-07-10T17:14:26Z</dcterms:modified>
</cp:coreProperties>
</file>